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v" ContentType="video/mp4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8"/>
  </p:notesMasterIdLst>
  <p:sldIdLst>
    <p:sldId id="256" r:id="rId2"/>
    <p:sldId id="468" r:id="rId3"/>
    <p:sldId id="432" r:id="rId4"/>
    <p:sldId id="507" r:id="rId5"/>
    <p:sldId id="506" r:id="rId6"/>
    <p:sldId id="505" r:id="rId7"/>
    <p:sldId id="294" r:id="rId8"/>
    <p:sldId id="336" r:id="rId9"/>
    <p:sldId id="337" r:id="rId10"/>
    <p:sldId id="338" r:id="rId11"/>
    <p:sldId id="464" r:id="rId12"/>
    <p:sldId id="504" r:id="rId13"/>
    <p:sldId id="335" r:id="rId14"/>
    <p:sldId id="508" r:id="rId15"/>
    <p:sldId id="264" r:id="rId16"/>
    <p:sldId id="510" r:id="rId17"/>
    <p:sldId id="282" r:id="rId18"/>
    <p:sldId id="283" r:id="rId19"/>
    <p:sldId id="287" r:id="rId20"/>
    <p:sldId id="295" r:id="rId21"/>
    <p:sldId id="448" r:id="rId22"/>
    <p:sldId id="342" r:id="rId23"/>
    <p:sldId id="343" r:id="rId24"/>
    <p:sldId id="344" r:id="rId25"/>
    <p:sldId id="345" r:id="rId26"/>
    <p:sldId id="340" r:id="rId27"/>
    <p:sldId id="346" r:id="rId28"/>
    <p:sldId id="347" r:id="rId29"/>
    <p:sldId id="351" r:id="rId30"/>
    <p:sldId id="348" r:id="rId31"/>
    <p:sldId id="349" r:id="rId32"/>
    <p:sldId id="350" r:id="rId33"/>
    <p:sldId id="479" r:id="rId34"/>
    <p:sldId id="361" r:id="rId35"/>
    <p:sldId id="353" r:id="rId36"/>
    <p:sldId id="467" r:id="rId37"/>
    <p:sldId id="358" r:id="rId38"/>
    <p:sldId id="359" r:id="rId39"/>
    <p:sldId id="360" r:id="rId40"/>
    <p:sldId id="356" r:id="rId41"/>
    <p:sldId id="364" r:id="rId42"/>
    <p:sldId id="362" r:id="rId43"/>
    <p:sldId id="480" r:id="rId44"/>
    <p:sldId id="365" r:id="rId45"/>
    <p:sldId id="366" r:id="rId46"/>
    <p:sldId id="367" r:id="rId47"/>
    <p:sldId id="371" r:id="rId48"/>
    <p:sldId id="368" r:id="rId49"/>
    <p:sldId id="516" r:id="rId50"/>
    <p:sldId id="369" r:id="rId51"/>
    <p:sldId id="370" r:id="rId52"/>
    <p:sldId id="372" r:id="rId53"/>
    <p:sldId id="373" r:id="rId54"/>
    <p:sldId id="374" r:id="rId55"/>
    <p:sldId id="375" r:id="rId56"/>
    <p:sldId id="449" r:id="rId57"/>
    <p:sldId id="376" r:id="rId58"/>
    <p:sldId id="377" r:id="rId59"/>
    <p:sldId id="379" r:id="rId60"/>
    <p:sldId id="450" r:id="rId61"/>
    <p:sldId id="469" r:id="rId62"/>
    <p:sldId id="378" r:id="rId63"/>
    <p:sldId id="381" r:id="rId64"/>
    <p:sldId id="451" r:id="rId65"/>
    <p:sldId id="453" r:id="rId66"/>
    <p:sldId id="454" r:id="rId67"/>
    <p:sldId id="455" r:id="rId68"/>
    <p:sldId id="384" r:id="rId69"/>
    <p:sldId id="385" r:id="rId70"/>
    <p:sldId id="483" r:id="rId71"/>
    <p:sldId id="484" r:id="rId72"/>
    <p:sldId id="485" r:id="rId73"/>
    <p:sldId id="486" r:id="rId74"/>
    <p:sldId id="475" r:id="rId75"/>
    <p:sldId id="476" r:id="rId76"/>
    <p:sldId id="456" r:id="rId77"/>
    <p:sldId id="390" r:id="rId78"/>
    <p:sldId id="393" r:id="rId79"/>
    <p:sldId id="391" r:id="rId80"/>
    <p:sldId id="470" r:id="rId81"/>
    <p:sldId id="471" r:id="rId82"/>
    <p:sldId id="461" r:id="rId83"/>
    <p:sldId id="396" r:id="rId84"/>
    <p:sldId id="435" r:id="rId85"/>
    <p:sldId id="466" r:id="rId86"/>
    <p:sldId id="447" r:id="rId87"/>
    <p:sldId id="398" r:id="rId88"/>
    <p:sldId id="436" r:id="rId89"/>
    <p:sldId id="438" r:id="rId90"/>
    <p:sldId id="442" r:id="rId91"/>
    <p:sldId id="441" r:id="rId92"/>
    <p:sldId id="440" r:id="rId93"/>
    <p:sldId id="439" r:id="rId94"/>
    <p:sldId id="444" r:id="rId95"/>
    <p:sldId id="445" r:id="rId96"/>
    <p:sldId id="443" r:id="rId97"/>
    <p:sldId id="446" r:id="rId98"/>
    <p:sldId id="406" r:id="rId99"/>
    <p:sldId id="407" r:id="rId100"/>
    <p:sldId id="410" r:id="rId101"/>
    <p:sldId id="411" r:id="rId102"/>
    <p:sldId id="412" r:id="rId103"/>
    <p:sldId id="452" r:id="rId104"/>
    <p:sldId id="413" r:id="rId105"/>
    <p:sldId id="458" r:id="rId106"/>
    <p:sldId id="459" r:id="rId107"/>
    <p:sldId id="460" r:id="rId108"/>
    <p:sldId id="457" r:id="rId109"/>
    <p:sldId id="462" r:id="rId110"/>
    <p:sldId id="463" r:id="rId111"/>
    <p:sldId id="477" r:id="rId112"/>
    <p:sldId id="478" r:id="rId113"/>
    <p:sldId id="419" r:id="rId114"/>
    <p:sldId id="429" r:id="rId115"/>
    <p:sldId id="487" r:id="rId116"/>
    <p:sldId id="420" r:id="rId117"/>
    <p:sldId id="430" r:id="rId118"/>
    <p:sldId id="431" r:id="rId119"/>
    <p:sldId id="488" r:id="rId120"/>
    <p:sldId id="489" r:id="rId121"/>
    <p:sldId id="502" r:id="rId122"/>
    <p:sldId id="490" r:id="rId123"/>
    <p:sldId id="496" r:id="rId124"/>
    <p:sldId id="409" r:id="rId125"/>
    <p:sldId id="497" r:id="rId126"/>
    <p:sldId id="491" r:id="rId127"/>
    <p:sldId id="498" r:id="rId128"/>
    <p:sldId id="499" r:id="rId129"/>
    <p:sldId id="500" r:id="rId130"/>
    <p:sldId id="492" r:id="rId131"/>
    <p:sldId id="501" r:id="rId132"/>
    <p:sldId id="493" r:id="rId133"/>
    <p:sldId id="495" r:id="rId134"/>
    <p:sldId id="515" r:id="rId135"/>
    <p:sldId id="511" r:id="rId136"/>
    <p:sldId id="514" r:id="rId1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6E6E570-CE06-4AAE-9CAF-FC0B25FA0F43}">
          <p14:sldIdLst>
            <p14:sldId id="256"/>
            <p14:sldId id="468"/>
            <p14:sldId id="432"/>
            <p14:sldId id="507"/>
            <p14:sldId id="506"/>
            <p14:sldId id="505"/>
            <p14:sldId id="294"/>
            <p14:sldId id="336"/>
            <p14:sldId id="337"/>
            <p14:sldId id="338"/>
            <p14:sldId id="464"/>
            <p14:sldId id="504"/>
            <p14:sldId id="335"/>
            <p14:sldId id="508"/>
            <p14:sldId id="264"/>
            <p14:sldId id="510"/>
            <p14:sldId id="282"/>
            <p14:sldId id="283"/>
            <p14:sldId id="287"/>
            <p14:sldId id="295"/>
            <p14:sldId id="448"/>
            <p14:sldId id="342"/>
            <p14:sldId id="343"/>
            <p14:sldId id="344"/>
            <p14:sldId id="345"/>
            <p14:sldId id="340"/>
            <p14:sldId id="346"/>
            <p14:sldId id="347"/>
            <p14:sldId id="351"/>
            <p14:sldId id="348"/>
            <p14:sldId id="349"/>
            <p14:sldId id="350"/>
            <p14:sldId id="479"/>
            <p14:sldId id="361"/>
            <p14:sldId id="353"/>
            <p14:sldId id="467"/>
            <p14:sldId id="358"/>
            <p14:sldId id="359"/>
            <p14:sldId id="360"/>
            <p14:sldId id="356"/>
            <p14:sldId id="364"/>
            <p14:sldId id="362"/>
            <p14:sldId id="480"/>
            <p14:sldId id="365"/>
            <p14:sldId id="366"/>
            <p14:sldId id="367"/>
            <p14:sldId id="371"/>
            <p14:sldId id="368"/>
            <p14:sldId id="516"/>
            <p14:sldId id="369"/>
            <p14:sldId id="370"/>
            <p14:sldId id="372"/>
            <p14:sldId id="373"/>
            <p14:sldId id="374"/>
            <p14:sldId id="375"/>
            <p14:sldId id="449"/>
            <p14:sldId id="376"/>
            <p14:sldId id="377"/>
            <p14:sldId id="379"/>
            <p14:sldId id="450"/>
            <p14:sldId id="469"/>
            <p14:sldId id="378"/>
            <p14:sldId id="381"/>
            <p14:sldId id="451"/>
            <p14:sldId id="453"/>
            <p14:sldId id="454"/>
            <p14:sldId id="455"/>
            <p14:sldId id="384"/>
            <p14:sldId id="385"/>
            <p14:sldId id="483"/>
            <p14:sldId id="484"/>
            <p14:sldId id="485"/>
            <p14:sldId id="486"/>
            <p14:sldId id="475"/>
            <p14:sldId id="476"/>
            <p14:sldId id="456"/>
            <p14:sldId id="390"/>
            <p14:sldId id="393"/>
            <p14:sldId id="391"/>
            <p14:sldId id="470"/>
            <p14:sldId id="471"/>
            <p14:sldId id="461"/>
            <p14:sldId id="396"/>
            <p14:sldId id="435"/>
            <p14:sldId id="466"/>
            <p14:sldId id="447"/>
            <p14:sldId id="398"/>
            <p14:sldId id="436"/>
            <p14:sldId id="438"/>
            <p14:sldId id="442"/>
            <p14:sldId id="441"/>
            <p14:sldId id="440"/>
            <p14:sldId id="439"/>
            <p14:sldId id="444"/>
            <p14:sldId id="445"/>
            <p14:sldId id="443"/>
            <p14:sldId id="446"/>
            <p14:sldId id="406"/>
            <p14:sldId id="407"/>
            <p14:sldId id="410"/>
            <p14:sldId id="411"/>
            <p14:sldId id="412"/>
            <p14:sldId id="452"/>
            <p14:sldId id="413"/>
            <p14:sldId id="458"/>
            <p14:sldId id="459"/>
            <p14:sldId id="460"/>
            <p14:sldId id="457"/>
            <p14:sldId id="462"/>
            <p14:sldId id="463"/>
            <p14:sldId id="477"/>
            <p14:sldId id="478"/>
            <p14:sldId id="419"/>
            <p14:sldId id="429"/>
            <p14:sldId id="487"/>
            <p14:sldId id="420"/>
            <p14:sldId id="430"/>
            <p14:sldId id="431"/>
            <p14:sldId id="488"/>
            <p14:sldId id="489"/>
            <p14:sldId id="502"/>
            <p14:sldId id="490"/>
            <p14:sldId id="496"/>
            <p14:sldId id="409"/>
            <p14:sldId id="497"/>
            <p14:sldId id="491"/>
            <p14:sldId id="498"/>
            <p14:sldId id="499"/>
            <p14:sldId id="500"/>
            <p14:sldId id="492"/>
            <p14:sldId id="501"/>
            <p14:sldId id="493"/>
            <p14:sldId id="495"/>
            <p14:sldId id="515"/>
            <p14:sldId id="511"/>
            <p14:sldId id="51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87" autoAdjust="0"/>
    <p:restoredTop sz="94637"/>
  </p:normalViewPr>
  <p:slideViewPr>
    <p:cSldViewPr snapToGrid="0">
      <p:cViewPr varScale="1">
        <p:scale>
          <a:sx n="108" d="100"/>
          <a:sy n="108" d="100"/>
        </p:scale>
        <p:origin x="1100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4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Python</c:v>
                </c:pt>
                <c:pt idx="1">
                  <c:v>Optimization and solver setup</c:v>
                </c:pt>
                <c:pt idx="2">
                  <c:v>Model physics</c:v>
                </c:pt>
                <c:pt idx="3">
                  <c:v>Math theory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2.5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88-44D1-8D7F-8E8FEED53D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284608"/>
        <c:axId val="509284936"/>
      </c:barChart>
      <c:catAx>
        <c:axId val="509284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9284936"/>
        <c:crosses val="autoZero"/>
        <c:auto val="1"/>
        <c:lblAlgn val="ctr"/>
        <c:lblOffset val="100"/>
        <c:noMultiLvlLbl val="0"/>
      </c:catAx>
      <c:valAx>
        <c:axId val="509284936"/>
        <c:scaling>
          <c:orientation val="minMax"/>
          <c:max val="5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09284608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Python</c:v>
                </c:pt>
                <c:pt idx="1">
                  <c:v>Optimization and solver setup</c:v>
                </c:pt>
                <c:pt idx="2">
                  <c:v>Model physics</c:v>
                </c:pt>
                <c:pt idx="3">
                  <c:v>Math theory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3.5</c:v>
                </c:pt>
                <c:pt idx="1">
                  <c:v>4</c:v>
                </c:pt>
                <c:pt idx="2">
                  <c:v>5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88-44D1-8D7F-8E8FEED53D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284608"/>
        <c:axId val="509284936"/>
      </c:barChart>
      <c:catAx>
        <c:axId val="509284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9284936"/>
        <c:crosses val="autoZero"/>
        <c:auto val="1"/>
        <c:lblAlgn val="ctr"/>
        <c:lblOffset val="100"/>
        <c:noMultiLvlLbl val="0"/>
      </c:catAx>
      <c:valAx>
        <c:axId val="509284936"/>
        <c:scaling>
          <c:orientation val="minMax"/>
          <c:max val="5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09284608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5.png>
</file>

<file path=ppt/media/image47.png>
</file>

<file path=ppt/media/image48.png>
</file>

<file path=ppt/media/image49.png>
</file>

<file path=ppt/media/image5.png>
</file>

<file path=ppt/media/image50.png>
</file>

<file path=ppt/media/image52.png>
</file>

<file path=ppt/media/image53.png>
</file>

<file path=ppt/media/image54.png>
</file>

<file path=ppt/media/image55.png>
</file>

<file path=ppt/media/image56.png>
</file>

<file path=ppt/media/image560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jpeg>
</file>

<file path=ppt/media/image71.png>
</file>

<file path=ppt/media/image72.png>
</file>

<file path=ppt/media/image8.png>
</file>

<file path=ppt/media/image9.png>
</file>

<file path=ppt/media/media1.mp4>
</file>

<file path=ppt/media/media2.m4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AA619E-95BE-47B1-B766-6B6A106AA105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A2915-F64B-4BD1-955D-132A8548C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8378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756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228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89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1751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815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622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1615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253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76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55" name="Shape 35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The end goal for these simulations is to perform design, so once a simulation becomes mature, it is logical to include it in a numerical optimization loop.</a:t>
            </a:r>
          </a:p>
          <a:p>
            <a:endParaRPr dirty="0"/>
          </a:p>
          <a:p>
            <a:endParaRPr dirty="0"/>
          </a:p>
          <a:p>
            <a:r>
              <a:rPr dirty="0"/>
              <a:t>Numerical simulations are particularly valuable for design, because we change the design more easily in the computer model, and revaluate the performance.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910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7625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793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55" name="Shape 35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The end goal for these simulations is to perform design, so once a simulation becomes mature, it is logical to include it in a numerical optimization loop.</a:t>
            </a:r>
          </a:p>
          <a:p>
            <a:endParaRPr dirty="0"/>
          </a:p>
          <a:p>
            <a:endParaRPr dirty="0"/>
          </a:p>
          <a:p>
            <a:r>
              <a:rPr dirty="0"/>
              <a:t>Numerical simulations are particularly valuable for design, because we change the design more easily in the computer model, and revaluate the performance.</a:t>
            </a:r>
          </a:p>
        </p:txBody>
      </p:sp>
    </p:spTree>
    <p:extLst>
      <p:ext uri="{BB962C8B-B14F-4D97-AF65-F5344CB8AC3E}">
        <p14:creationId xmlns:p14="http://schemas.microsoft.com/office/powerpoint/2010/main" val="4002460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general there are two approaches.</a:t>
            </a:r>
          </a:p>
        </p:txBody>
      </p:sp>
    </p:spTree>
    <p:extLst>
      <p:ext uri="{BB962C8B-B14F-4D97-AF65-F5344CB8AC3E}">
        <p14:creationId xmlns:p14="http://schemas.microsoft.com/office/powerpoint/2010/main" val="3560916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4" name="Shape 4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rPr lang="en-US" dirty="0"/>
              <a:t>Gradient-based scale better and are the only practical option for certain problems.</a:t>
            </a:r>
          </a:p>
          <a:p>
            <a:pPr>
              <a:defRPr sz="1800"/>
            </a:pPr>
            <a:r>
              <a:rPr dirty="0"/>
              <a:t>Given the large number of design variables (100’s to 1000’s), gradient-based optimization is our only hope to solving these problems.</a:t>
            </a:r>
          </a:p>
          <a:p>
            <a:pPr>
              <a:defRPr sz="1800"/>
            </a:pPr>
            <a:r>
              <a:rPr dirty="0"/>
              <a:t>Furthermore, it pays to use efficient methods for computing the gradients.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3" name="Shape 5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rPr dirty="0"/>
              <a:t>Here is a quick overview of the different methods that are available.</a:t>
            </a:r>
          </a:p>
          <a:p>
            <a:pPr>
              <a:defRPr sz="1800"/>
            </a:pPr>
            <a:r>
              <a:rPr dirty="0"/>
              <a:t>Finite differences are popular, but suffer from accuracy problems. They are also not efficient, since they require at least one analysis for each design variable.</a:t>
            </a:r>
            <a:endParaRPr lang="en-US" dirty="0"/>
          </a:p>
          <a:p>
            <a:pPr marL="0" marR="0" lvl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r>
              <a:rPr lang="en-US" dirty="0"/>
              <a:t>Only two of them scale well with the number of variables: adjoint methods, and reverse mode AD.</a:t>
            </a:r>
          </a:p>
          <a:p>
            <a:pPr>
              <a:defRPr sz="1800"/>
            </a:pPr>
            <a:endParaRPr dirty="0"/>
          </a:p>
          <a:p>
            <a:pPr>
              <a:defRPr sz="1800"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00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052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A2915-F64B-4BD1-955D-132A8548C47C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3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mdolab.engin.umich.edu/publications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613B3-E279-4EE7-AB99-C9C29896D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5E42A6-24B9-48B2-BD52-71450720E6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A91C5-458D-44DA-B6A3-657B215CE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255B2-B3D7-4CA1-BBE9-914E0CD97E5A}" type="datetime1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902B5-AF57-4DD5-AE5D-07ADFB09F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539DB-9A7F-48AB-931A-591F263BC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4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5AE8A-106D-4974-B5C3-BCB9C646A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01AD63-7836-4EF0-981E-1117DC706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4F8D9-9804-4791-92E8-6AAC2B3A0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DB22B-0DB9-48A0-A976-4C2D2749DD00}" type="datetime1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BE1F3-D4FE-4E74-8E3A-2A7BB4161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E539A-F7E0-4DE1-919F-6D8024595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05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B319F1-DAB5-4129-A8E3-D31857D81E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E1E5F8-C355-4C0C-B096-4AE27B013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D9B5E-A32B-4A46-811C-93C563748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74D13-1055-427B-AA71-9611CDAD3FF8}" type="datetime1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42058-CF63-47E8-B9CE-813F60B9F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ACC1A-7FB4-4776-8439-768EF691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3224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631531" y="5082881"/>
            <a:ext cx="250031" cy="228396"/>
          </a:xfrm>
          <a:prstGeom prst="rect">
            <a:avLst/>
          </a:prstGeom>
        </p:spPr>
        <p:txBody>
          <a:bodyPr lIns="38100" tIns="38100" rIns="38100" bIns="38100">
            <a:spAutoFit/>
          </a:bodyPr>
          <a:lstStyle>
            <a:lvl1pPr defTabSz="321457">
              <a:defRPr sz="984">
                <a:solidFill>
                  <a:srgbClr val="000000"/>
                </a:solidFill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295465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[Declarative sentence title]"/>
          <p:cNvSpPr txBox="1">
            <a:spLocks noGrp="1"/>
          </p:cNvSpPr>
          <p:nvPr>
            <p:ph type="body" sz="quarter" idx="13"/>
          </p:nvPr>
        </p:nvSpPr>
        <p:spPr>
          <a:xfrm>
            <a:off x="261938" y="140919"/>
            <a:ext cx="11668125" cy="136870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953">
                <a:solidFill>
                  <a:srgbClr val="1F386E"/>
                </a:solidFill>
              </a:defRPr>
            </a:lvl1pPr>
          </a:lstStyle>
          <a:p>
            <a:r>
              <a:t>[Declarative sentence title]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06280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1919498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Image"/>
          <p:cNvSpPr>
            <a:spLocks noGrp="1"/>
          </p:cNvSpPr>
          <p:nvPr>
            <p:ph type="pic" idx="13"/>
          </p:nvPr>
        </p:nvSpPr>
        <p:spPr>
          <a:xfrm>
            <a:off x="-259649" y="-26940"/>
            <a:ext cx="13761462" cy="6858001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08" name="http://mdolab.engin.umich.edu/publications">
            <a:hlinkClick r:id="rId2"/>
          </p:cNvPr>
          <p:cNvSpPr txBox="1">
            <a:spLocks noGrp="1"/>
          </p:cNvSpPr>
          <p:nvPr>
            <p:ph type="body" sz="quarter" idx="14"/>
          </p:nvPr>
        </p:nvSpPr>
        <p:spPr>
          <a:xfrm>
            <a:off x="178594" y="5834872"/>
            <a:ext cx="7467126" cy="410766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1758"/>
              </a:spcBef>
              <a:buSzTx/>
              <a:buFontTx/>
              <a:buNone/>
              <a:defRPr sz="2250" u="sng">
                <a:solidFill>
                  <a:srgbClr val="00396F"/>
                </a:solidFill>
                <a:hlinkClick r:id="" action="ppaction://noaction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http://mdolab.engin.umich.edu/publications</a:t>
            </a:r>
          </a:p>
        </p:txBody>
      </p:sp>
      <p:sp>
        <p:nvSpPr>
          <p:cNvPr id="109" name="Image"/>
          <p:cNvSpPr>
            <a:spLocks noGrp="1"/>
          </p:cNvSpPr>
          <p:nvPr>
            <p:ph type="pic" sz="quarter" idx="15"/>
          </p:nvPr>
        </p:nvSpPr>
        <p:spPr>
          <a:xfrm>
            <a:off x="8214925" y="5853269"/>
            <a:ext cx="3849788" cy="90845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10" name="Thank you"/>
          <p:cNvSpPr txBox="1">
            <a:spLocks noGrp="1"/>
          </p:cNvSpPr>
          <p:nvPr>
            <p:ph type="body" sz="quarter" idx="16"/>
          </p:nvPr>
        </p:nvSpPr>
        <p:spPr>
          <a:xfrm>
            <a:off x="1064199" y="762114"/>
            <a:ext cx="11445746" cy="111244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5554" b="1">
                <a:solidFill>
                  <a:srgbClr val="1F376E"/>
                </a:solidFill>
              </a:defRPr>
            </a:lvl1pPr>
          </a:lstStyle>
          <a:p>
            <a:r>
              <a:t>Thank you</a:t>
            </a:r>
          </a:p>
        </p:txBody>
      </p:sp>
      <p:sp>
        <p:nvSpPr>
          <p:cNvPr id="111" name="Line"/>
          <p:cNvSpPr/>
          <p:nvPr/>
        </p:nvSpPr>
        <p:spPr>
          <a:xfrm flipH="1" flipV="1">
            <a:off x="3710523" y="4425254"/>
            <a:ext cx="193667" cy="304594"/>
          </a:xfrm>
          <a:prstGeom prst="line">
            <a:avLst/>
          </a:prstGeom>
          <a:ln w="76200">
            <a:solidFill>
              <a:srgbClr val="5F7A9E"/>
            </a:solidFill>
            <a:miter lim="400000"/>
            <a:headEnd type="stealth"/>
          </a:ln>
        </p:spPr>
        <p:txBody>
          <a:bodyPr lIns="35719" tIns="35719" rIns="35719" bIns="35719" anchor="ctr"/>
          <a:lstStyle/>
          <a:p>
            <a:pPr>
              <a:defRPr sz="1200"/>
            </a:pPr>
            <a:endParaRPr sz="844"/>
          </a:p>
        </p:txBody>
      </p:sp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631531" y="5082881"/>
            <a:ext cx="250031" cy="228396"/>
          </a:xfrm>
          <a:prstGeom prst="rect">
            <a:avLst/>
          </a:prstGeom>
        </p:spPr>
        <p:txBody>
          <a:bodyPr lIns="38100" tIns="38100" rIns="38100" bIns="38100">
            <a:spAutoFit/>
          </a:bodyPr>
          <a:lstStyle>
            <a:lvl1pPr defTabSz="321457">
              <a:defRPr sz="984">
                <a:solidFill>
                  <a:srgbClr val="000000"/>
                </a:solidFill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3487511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227ED-2B37-448C-AB75-1FDAE8D4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70FDA-9704-4680-BA62-2F93A8395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498AB-39EF-4EEE-9223-D369B96D3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A10EB-20AB-4E20-9A44-8B8E971B7CA3}" type="datetime1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9FBAE-73D2-4A67-88AC-4E9DF4F0F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E7699-CA38-4B3A-88ED-61A020087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889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60B54-C57D-47A9-BFAB-280B5967C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0AFC7-7743-4E65-990E-B6DD66AB0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C9613-B46A-4A3A-859F-5B1F58B9A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D03F4-C72F-46FD-BF78-F616A79ED1FF}" type="datetime1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DAC5-7B00-423F-BB60-E246E34D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D03A-A829-434F-B701-67CD44DC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45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5FCE7-06A5-4B9D-AF7C-0397E606D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51E76-3734-4CC2-A861-1FD98DEE98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32B0FD-762F-4EB7-801D-302E71656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07E05A-5109-40A3-80E6-9101C978D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DDEEE-6735-494F-9DBA-714CEB671D25}" type="datetime1">
              <a:rPr lang="en-US" smtClean="0"/>
              <a:t>10/24/2019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6D761-C621-4D07-8965-4C8EEF72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21D4F5-8521-49FF-A777-EDF839F9A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97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0687A-B10B-4333-9A00-F214F3FB9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C1000B-5AF8-48EE-B90B-6DDB47C55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F3A50C-6A03-44D2-A3D3-7B2AFCA78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63CC4C-465E-44AC-9771-71ED3BD8BB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FF580C-4C21-4837-A885-F55EEE6DC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E5F385-E683-44F2-B2CB-8A9C779E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E673E-13E2-4A3C-9EAA-F7D723E4CE48}" type="datetime1">
              <a:rPr lang="en-US" smtClean="0"/>
              <a:t>10/24/2019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3EA868-2107-40B1-A4EE-9AC99C634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334F7-7FEF-48E5-AE77-414AC9DCC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58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6F0ED-9D41-4316-906B-8FC00FF70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A7004B-567A-4660-903C-BE919620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95301-A9DE-4A19-8362-0A7651C4E043}" type="datetime1">
              <a:rPr lang="en-US" smtClean="0"/>
              <a:t>10/24/2019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38C2E-711A-4DB1-A867-FDB47C428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3C1B3-A0E8-4A68-B7FE-D94A8DA5F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02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F91D4-E66D-428C-8608-FB46756D8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62F75-7051-4C8C-A8C2-D2BCED0533F9}" type="datetime1">
              <a:rPr lang="en-US" smtClean="0"/>
              <a:t>10/24/2019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AEC8FA-7D92-4CFF-8A6A-AD76DD18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CB170A-38A2-4A2F-90B6-F198F907B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12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EDC1F-ADAD-43BD-BBF1-CE71D8A21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7852C-9699-491B-9911-5728FA22A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420369-2D91-4B83-978D-E0D14AB08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5CD5E5-97D6-4281-BF28-B20347F4D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81BB9-4DF0-4933-88C3-E9A5AA2381BA}" type="datetime1">
              <a:rPr lang="en-US" smtClean="0"/>
              <a:t>10/24/2019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00AE7-43B9-48D8-8079-194E44113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C87E2C-7534-4191-A7E8-E9B05087F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8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D0F66-1DA8-4A9E-BF80-5EEF7AC3D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12E63C-011C-406E-B7DF-9DF5F91D5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9C3C75-A862-425E-BE53-22B28F553B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FE1C71-E9EF-4E86-9DCE-551E59361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7786-A999-4B70-996F-F1FE3687684E}" type="datetime1">
              <a:rPr lang="en-US" smtClean="0"/>
              <a:t>10/24/2019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D0761-6478-491D-B9A9-45C27043D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A7C89-49C2-4E12-8B1E-8DD1E86AD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28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7FB5B8-7785-40B9-97D1-35C35CC45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F06E7-C8ED-4F22-824A-CA5595502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A2349-BBB1-42CC-9BAC-DADB837BAC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D0593-613A-4DEF-9BA8-2F79295F3EB8}" type="datetime1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5E947-7773-4210-BBDA-2119A2817F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E6DA8-3F89-4BA4-A098-8BEC8812EC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ACD8B-1E8C-4DEC-9605-C90F6A84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39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>
              <a:lumMod val="75000"/>
            </a:schemeClr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mdolab.engin.umich.edu/sites/default/files/openconcept_EATS_2018.pdf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hyperlink" Target="http://openmdao.org/twodocs/versions/latest/basic_guide/basic_recording.html" TargetMode="Externa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mdolab.engin.umich.edu/sites/default/files/jasa_aviation_2018_submitted.pdf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://openmdao.org/pubs/chung_top_opt_openmdao_2019_smo.pdf" TargetMode="External"/><Relationship Id="rId4" Type="http://schemas.openxmlformats.org/officeDocument/2006/relationships/hyperlink" Target="https://www.nrel.gov/docs/fy15osti/63564.pdf" TargetMode="Externa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dolab/openaerostruct" TargetMode="External"/><Relationship Id="rId2" Type="http://schemas.openxmlformats.org/officeDocument/2006/relationships/hyperlink" Target="https://github.com/mdolab/openconcept" TargetMode="Externa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0.png"/><Relationship Id="rId2" Type="http://schemas.openxmlformats.org/officeDocument/2006/relationships/hyperlink" Target="http://openmdao.org/twodocs/versions/latest/advanced_guide/implicit_comps/defining_icomps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hyperlink" Target="http://openmdao.org/twodocs/versions/latest/features/core_features/working_with_derivatives/simul_derivs.html" TargetMode="External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hyperlink" Target="https://arc.aiaa.org/doi/10.2514/6.2016-1662" TargetMode="Externa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hyperlink" Target="http://openmdao.org/twodocs/versions/latest/other/om_command.html" TargetMode="Externa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hyperlink" Target="http://openmdao.org/twodocs/versions/latest/features/building_blocks/components/metamodelunstructured_comp.html" TargetMode="Externa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openmdao/dymos" TargetMode="External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mdao/pycycle" TargetMode="External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2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mdolab.engin.umich.edu/" TargetMode="External"/><Relationship Id="rId4" Type="http://schemas.openxmlformats.org/officeDocument/2006/relationships/hyperlink" Target="mailto:engopt-join@mdolab.engin.umich.edu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4v"/><Relationship Id="rId1" Type="http://schemas.microsoft.com/office/2007/relationships/media" Target="../media/media2.m4v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://mdolab.engin.umich.edu/content/benchmarking-optimization-algorithms-wing-aerodynamic-design-optimizatio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://mdolab.engin.umich.edu/content/complex-step-derivative-approximation-0" TargetMode="External"/><Relationship Id="rId4" Type="http://schemas.openxmlformats.org/officeDocument/2006/relationships/hyperlink" Target="http://mdolab.engin.umich.edu/content/review-and-unification-discrete-methods-computing-derivatives-single-and-multi-disciplinary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hnjasa/openmdao_training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mdolab.engin.umich.edu/sites/default/files/paper_mdolab_5.pdf" TargetMode="External"/><Relationship Id="rId2" Type="http://schemas.openxmlformats.org/officeDocument/2006/relationships/hyperlink" Target="https://link.springer.com/article/10.1007/s00158-019-02211-z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mdolab.engin.umich.edu/sites/default/files/starc_abl_2018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mdolab.engin.umich.edu/content/complex-step-derivative-approximation-0" TargetMode="External"/><Relationship Id="rId4" Type="http://schemas.openxmlformats.org/officeDocument/2006/relationships/image" Target="../media/image37.emf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://mdolab.engin.umich.edu/sites/default/files/oas_wb_mdolab_0.pdf" TargetMode="External"/><Relationship Id="rId4" Type="http://schemas.openxmlformats.org/officeDocument/2006/relationships/image" Target="../media/image5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emf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DD0F589-C1D1-4978-890A-48B13D88E0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096" y="4878693"/>
            <a:ext cx="9144000" cy="2147514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Helvetica" pitchFamily="2" charset="0"/>
                <a:ea typeface="DejaVu Sans"/>
              </a:rPr>
              <a:t>John Jasa </a:t>
            </a:r>
            <a:r>
              <a:rPr lang="en-US" spc="-1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ea typeface="DejaVu Sans"/>
              </a:rPr>
              <a:t>johnjasa@umich.edu</a:t>
            </a:r>
            <a:endParaRPr lang="en-US" spc="-1" dirty="0">
              <a:solidFill>
                <a:srgbClr val="000000"/>
              </a:solidFill>
              <a:latin typeface="Helvetica" pitchFamily="2" charset="0"/>
              <a:ea typeface="DejaVu Sans"/>
            </a:endParaRPr>
          </a:p>
          <a:p>
            <a:pPr algn="l">
              <a:lnSpc>
                <a:spcPct val="100000"/>
              </a:lnSpc>
            </a:pPr>
            <a:r>
              <a:rPr lang="en-US" b="1" spc="-1" dirty="0" err="1">
                <a:solidFill>
                  <a:srgbClr val="000000"/>
                </a:solidFill>
                <a:latin typeface="Helvetica" pitchFamily="2" charset="0"/>
                <a:ea typeface="DejaVu Sans"/>
              </a:rPr>
              <a:t>Shamsheer</a:t>
            </a:r>
            <a:r>
              <a:rPr lang="en-US" b="1" spc="-1" dirty="0">
                <a:solidFill>
                  <a:srgbClr val="000000"/>
                </a:solidFill>
                <a:latin typeface="Helvetica" pitchFamily="2" charset="0"/>
                <a:ea typeface="DejaVu Sans"/>
              </a:rPr>
              <a:t> Chauhan </a:t>
            </a:r>
            <a:r>
              <a:rPr lang="en-US" spc="-1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ea typeface="DejaVu Sans"/>
              </a:rPr>
              <a:t>sschau@umich.edu</a:t>
            </a:r>
          </a:p>
          <a:p>
            <a:pPr algn="l">
              <a:lnSpc>
                <a:spcPct val="100000"/>
              </a:lnSpc>
            </a:pPr>
            <a:r>
              <a:rPr lang="en-US" b="1" spc="-1" dirty="0">
                <a:latin typeface="Helvetica" pitchFamily="2" charset="0"/>
              </a:rPr>
              <a:t>Joaquim R.R.A. Martins</a:t>
            </a:r>
            <a:r>
              <a:rPr lang="en-US" b="1" spc="-1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 </a:t>
            </a:r>
            <a:r>
              <a:rPr lang="en-US" spc="-1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jrram@umich.edu</a:t>
            </a:r>
          </a:p>
          <a:p>
            <a:pPr algn="l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Helvetica" pitchFamily="2" charset="0"/>
                <a:ea typeface="DejaVu Sans"/>
              </a:rPr>
              <a:t>University of Michigan MDO Lab</a:t>
            </a:r>
            <a:endParaRPr lang="en-US" spc="-1" dirty="0">
              <a:latin typeface="Helvetica" pitchFamily="2" charset="0"/>
            </a:endParaRPr>
          </a:p>
        </p:txBody>
      </p:sp>
      <p:sp>
        <p:nvSpPr>
          <p:cNvPr id="4" name="AutoShape 2" descr="https://www.nasa.gov/sites/default/files/boeing_sugar_original_full.jpg">
            <a:extLst>
              <a:ext uri="{FF2B5EF4-FFF2-40B4-BE49-F238E27FC236}">
                <a16:creationId xmlns:a16="http://schemas.microsoft.com/office/drawing/2014/main" id="{9B485621-D939-467C-B79C-B699AC9483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30547" y="277914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A340129-D2A7-4571-80AE-50A0033F4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110" y="6371980"/>
            <a:ext cx="3796794" cy="3748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00399A-F562-4D15-AFA7-50602D187B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599" y="1574098"/>
            <a:ext cx="5862305" cy="4085293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0C07565-692E-46F0-9D95-682CCA9DACD9}"/>
              </a:ext>
            </a:extLst>
          </p:cNvPr>
          <p:cNvSpPr txBox="1">
            <a:spLocks/>
          </p:cNvSpPr>
          <p:nvPr/>
        </p:nvSpPr>
        <p:spPr>
          <a:xfrm>
            <a:off x="287510" y="80753"/>
            <a:ext cx="5602094" cy="9926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400" dirty="0">
                <a:ea typeface="+mn-ea"/>
              </a:rPr>
              <a:t>Getting started with</a:t>
            </a:r>
            <a:endParaRPr lang="en-US" sz="4000" dirty="0">
              <a:ea typeface="+mn-ea"/>
            </a:endParaRPr>
          </a:p>
        </p:txBody>
      </p:sp>
      <p:sp>
        <p:nvSpPr>
          <p:cNvPr id="14" name="AutoShape 2" descr="https://www.nasa.gov/sites/default/files/boeing_sugar_original_full.jpg">
            <a:extLst>
              <a:ext uri="{FF2B5EF4-FFF2-40B4-BE49-F238E27FC236}">
                <a16:creationId xmlns:a16="http://schemas.microsoft.com/office/drawing/2014/main" id="{D41FC5DD-FA7F-4518-A6D4-DB8DA60575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04170" y="93276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Picture 2" descr="OpenMDAO Logo">
            <a:extLst>
              <a:ext uri="{FF2B5EF4-FFF2-40B4-BE49-F238E27FC236}">
                <a16:creationId xmlns:a16="http://schemas.microsoft.com/office/drawing/2014/main" id="{B1F749AE-C748-40D8-BCC1-C054B9F59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9603" y="296746"/>
            <a:ext cx="5687872" cy="840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2661B3-E4E5-4E4A-BC17-F241A54EC5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90" y="1342259"/>
            <a:ext cx="5649133" cy="317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2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21A40B0-2734-4D94-85F8-9FFFE690A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71543" y="1692777"/>
            <a:ext cx="4168193" cy="3709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OpenMDAO is a reasonable choice for a wide array of MDAO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1392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High-fidelity aeropropulsive optimization with RANS and CEA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Medium-fidelity aerostructural optimization (VLM/beam)</a:t>
            </a:r>
          </a:p>
          <a:p>
            <a:r>
              <a:rPr lang="en-US" sz="3200" dirty="0"/>
              <a:t>Conceptual-fidelity sizing and </a:t>
            </a:r>
            <a:r>
              <a:rPr lang="en-US" sz="3200" dirty="0" err="1"/>
              <a:t>tradespace</a:t>
            </a:r>
            <a:r>
              <a:rPr lang="en-US" sz="3200" dirty="0"/>
              <a:t> exploration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167CC-C8BE-4C0D-8E67-0322BCD39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FCE3A-E16D-4071-A0FD-971B4670AB58}"/>
              </a:ext>
            </a:extLst>
          </p:cNvPr>
          <p:cNvSpPr/>
          <p:nvPr/>
        </p:nvSpPr>
        <p:spPr>
          <a:xfrm>
            <a:off x="7104054" y="5769681"/>
            <a:ext cx="40798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Brelje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 and Martins, EATS 2018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595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24523F-EA62-42F7-BC35-7B538E631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24" y="2480524"/>
            <a:ext cx="7404007" cy="42395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B6A5149-F183-49AF-B2A9-6FE04023B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7919"/>
            <a:ext cx="10515600" cy="453904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Optimization is handled by 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Driver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2F89C2-8F08-4020-831C-67DD9C9983C5}"/>
              </a:ext>
            </a:extLst>
          </p:cNvPr>
          <p:cNvSpPr txBox="1"/>
          <p:nvPr/>
        </p:nvSpPr>
        <p:spPr>
          <a:xfrm>
            <a:off x="8383074" y="5237902"/>
            <a:ext cx="3464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add_objective</a:t>
            </a:r>
            <a:r>
              <a:rPr lang="en-US" b="1" dirty="0">
                <a:solidFill>
                  <a:srgbClr val="FF0000"/>
                </a:solidFill>
              </a:rPr>
              <a:t>(&lt;</a:t>
            </a:r>
            <a:r>
              <a:rPr lang="en-US" b="1" dirty="0" err="1">
                <a:solidFill>
                  <a:srgbClr val="FF0000"/>
                </a:solidFill>
              </a:rPr>
              <a:t>var_name</a:t>
            </a:r>
            <a:r>
              <a:rPr lang="en-US" b="1" dirty="0">
                <a:solidFill>
                  <a:srgbClr val="FF0000"/>
                </a:solidFill>
              </a:rPr>
              <a:t>&gt;)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3C1A06-CD87-4B52-8AFD-4AC02B8E560E}"/>
              </a:ext>
            </a:extLst>
          </p:cNvPr>
          <p:cNvCxnSpPr>
            <a:cxnSpLocks/>
          </p:cNvCxnSpPr>
          <p:nvPr/>
        </p:nvCxnSpPr>
        <p:spPr>
          <a:xfrm flipH="1">
            <a:off x="4918904" y="5490036"/>
            <a:ext cx="3464170" cy="3175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9A3B15-CD43-4917-AD2B-06C540A5AC23}"/>
              </a:ext>
            </a:extLst>
          </p:cNvPr>
          <p:cNvSpPr txBox="1"/>
          <p:nvPr/>
        </p:nvSpPr>
        <p:spPr>
          <a:xfrm>
            <a:off x="7669870" y="3917778"/>
            <a:ext cx="3683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add_design_var</a:t>
            </a:r>
            <a:r>
              <a:rPr lang="en-US" b="1" dirty="0">
                <a:solidFill>
                  <a:srgbClr val="FF0000"/>
                </a:solidFill>
              </a:rPr>
              <a:t>(&lt;</a:t>
            </a:r>
            <a:r>
              <a:rPr lang="en-US" b="1" dirty="0" err="1">
                <a:solidFill>
                  <a:srgbClr val="FF0000"/>
                </a:solidFill>
              </a:rPr>
              <a:t>var_name</a:t>
            </a:r>
            <a:r>
              <a:rPr lang="en-US" b="1" dirty="0">
                <a:solidFill>
                  <a:srgbClr val="FF0000"/>
                </a:solidFill>
              </a:rPr>
              <a:t>&gt;, lower=…, upper=…)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2AB522E-5D66-41FF-A079-19C437484F7F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522128" y="4240944"/>
            <a:ext cx="3147742" cy="87228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D3F16C0-671F-41F6-87BB-4A4C06B39B13}"/>
              </a:ext>
            </a:extLst>
          </p:cNvPr>
          <p:cNvCxnSpPr>
            <a:cxnSpLocks/>
          </p:cNvCxnSpPr>
          <p:nvPr/>
        </p:nvCxnSpPr>
        <p:spPr>
          <a:xfrm flipH="1">
            <a:off x="4028686" y="3666931"/>
            <a:ext cx="3147740" cy="101858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C5FD5F8-239F-41DD-9DFC-D4A499B69BC1}"/>
              </a:ext>
            </a:extLst>
          </p:cNvPr>
          <p:cNvSpPr txBox="1"/>
          <p:nvPr/>
        </p:nvSpPr>
        <p:spPr>
          <a:xfrm>
            <a:off x="7176426" y="3135277"/>
            <a:ext cx="3683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ScipyOptimizeDriver</a:t>
            </a:r>
            <a:r>
              <a:rPr lang="en-US" b="1" dirty="0">
                <a:solidFill>
                  <a:srgbClr val="FF0000"/>
                </a:solidFill>
              </a:rPr>
              <a:t> is what most people will use on Windows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FE6C31A-CBF1-4242-B12A-C2D2FC1C430D}"/>
              </a:ext>
            </a:extLst>
          </p:cNvPr>
          <p:cNvCxnSpPr>
            <a:cxnSpLocks/>
          </p:cNvCxnSpPr>
          <p:nvPr/>
        </p:nvCxnSpPr>
        <p:spPr>
          <a:xfrm flipH="1">
            <a:off x="2143760" y="6176963"/>
            <a:ext cx="4084320" cy="2648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A2FD159-9411-4044-9FF9-3A0B474C1C2A}"/>
              </a:ext>
            </a:extLst>
          </p:cNvPr>
          <p:cNvSpPr txBox="1"/>
          <p:nvPr/>
        </p:nvSpPr>
        <p:spPr>
          <a:xfrm>
            <a:off x="6228080" y="5940041"/>
            <a:ext cx="3464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run_driver</a:t>
            </a:r>
            <a:r>
              <a:rPr lang="en-US" b="1" dirty="0">
                <a:solidFill>
                  <a:srgbClr val="FF0000"/>
                </a:solidFill>
              </a:rPr>
              <a:t> instead of </a:t>
            </a:r>
            <a:r>
              <a:rPr lang="en-US" b="1" dirty="0" err="1">
                <a:solidFill>
                  <a:srgbClr val="FF0000"/>
                </a:solidFill>
              </a:rPr>
              <a:t>run_model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D8D4B7-0894-4D7A-9C03-F30D0A22F305}"/>
              </a:ext>
            </a:extLst>
          </p:cNvPr>
          <p:cNvSpPr txBox="1"/>
          <p:nvPr/>
        </p:nvSpPr>
        <p:spPr>
          <a:xfrm>
            <a:off x="9018390" y="4573750"/>
            <a:ext cx="3464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add_constraint</a:t>
            </a:r>
            <a:r>
              <a:rPr lang="en-US" b="1" dirty="0">
                <a:solidFill>
                  <a:srgbClr val="FF0000"/>
                </a:solidFill>
              </a:rPr>
              <a:t>(&lt;</a:t>
            </a:r>
            <a:r>
              <a:rPr lang="en-US" b="1" dirty="0" err="1">
                <a:solidFill>
                  <a:srgbClr val="FF0000"/>
                </a:solidFill>
              </a:rPr>
              <a:t>var_name</a:t>
            </a:r>
            <a:r>
              <a:rPr lang="en-US" b="1" dirty="0">
                <a:solidFill>
                  <a:srgbClr val="FF0000"/>
                </a:solidFill>
              </a:rPr>
              <a:t>&gt;, lower=…, upper=…)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01B1712-7F4E-4E90-AD95-ACC3C52C81C6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5650424" y="4896916"/>
            <a:ext cx="3367966" cy="4510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07AB9D-296F-4B9A-9EB5-F0B34462E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21391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Available drivers: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ScipyOptimizeDriver</a:t>
            </a:r>
            <a:r>
              <a:rPr lang="en-US" dirty="0"/>
              <a:t> will work in Anaconda</a:t>
            </a:r>
          </a:p>
          <a:p>
            <a:pPr lvl="1"/>
            <a:r>
              <a:rPr lang="en-US" dirty="0"/>
              <a:t>Works on Windows machines</a:t>
            </a:r>
          </a:p>
          <a:p>
            <a:pPr lvl="1"/>
            <a:r>
              <a:rPr lang="en-US" dirty="0"/>
              <a:t>SLSQP method is the standard constrained opt in </a:t>
            </a:r>
            <a:r>
              <a:rPr lang="en-US" dirty="0" err="1"/>
              <a:t>OpenMDAO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PyoptSparseDriver</a:t>
            </a:r>
            <a:r>
              <a:rPr lang="en-US" dirty="0"/>
              <a:t> is much better (SNOPT algorithm) but really only builds on Linux/</a:t>
            </a:r>
            <a:r>
              <a:rPr lang="en-US" dirty="0" err="1"/>
              <a:t>MacOSX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(hard to build on windows, but technically is possible)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8A42BB-B478-42D6-A7E5-A941436B0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3986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Recording the optimization history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650" y="1690688"/>
            <a:ext cx="5375532" cy="4980568"/>
          </a:xfrm>
        </p:spPr>
        <p:txBody>
          <a:bodyPr>
            <a:no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Often you will want to record variable values changing over the course of an optimization.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sz="2400" dirty="0"/>
              <a:t>This is achieved using a “recorder” object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sz="2400" dirty="0"/>
              <a:t>This will record all the objective, all constraints, and all DVs for each optimizer iteration (but no “intermediate variables”)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sz="2400" dirty="0">
                <a:hlinkClick r:id="rId2"/>
              </a:rPr>
              <a:t>Can then read in the data to postprocess</a:t>
            </a:r>
            <a:endParaRPr lang="en-US" sz="2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A92B06E-1878-2F4E-84B4-7A6103DE7B92}"/>
              </a:ext>
            </a:extLst>
          </p:cNvPr>
          <p:cNvCxnSpPr>
            <a:cxnSpLocks/>
          </p:cNvCxnSpPr>
          <p:nvPr/>
        </p:nvCxnSpPr>
        <p:spPr>
          <a:xfrm flipV="1">
            <a:off x="4904509" y="4842457"/>
            <a:ext cx="1587732" cy="32485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3A865C0-ADCE-934D-A6DB-045046989C71}"/>
              </a:ext>
            </a:extLst>
          </p:cNvPr>
          <p:cNvCxnSpPr>
            <a:cxnSpLocks/>
          </p:cNvCxnSpPr>
          <p:nvPr/>
        </p:nvCxnSpPr>
        <p:spPr>
          <a:xfrm>
            <a:off x="4904509" y="5167312"/>
            <a:ext cx="1587732" cy="128500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65041A49-2F77-7A41-8B23-5AACF57B9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1" y="1732880"/>
            <a:ext cx="5514114" cy="49383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225CDC-9ABD-407D-BA36-9FDF2C9F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86897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Saving all the variables for the</a:t>
            </a:r>
            <a:br>
              <a:rPr lang="en-US"/>
            </a:br>
            <a:r>
              <a:rPr lang="en-US"/>
              <a:t>final </a:t>
            </a:r>
            <a:r>
              <a:rPr lang="en-US" dirty="0"/>
              <a:t>optimized point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2880"/>
            <a:ext cx="5654040" cy="4351338"/>
          </a:xfrm>
        </p:spPr>
        <p:txBody>
          <a:bodyPr>
            <a:normAutofit/>
          </a:bodyPr>
          <a:lstStyle/>
          <a:p>
            <a:r>
              <a:rPr lang="en-US" dirty="0"/>
              <a:t>We don’t normally save all the variables for every iteration to avoid making huge database files</a:t>
            </a:r>
          </a:p>
          <a:p>
            <a:endParaRPr lang="en-US" dirty="0"/>
          </a:p>
          <a:p>
            <a:r>
              <a:rPr lang="en-US" dirty="0"/>
              <a:t>This configures a secondary case type to record specific runs with all the variables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E844C7-EA7A-BE43-A0D8-95D69B3094E0}"/>
              </a:ext>
            </a:extLst>
          </p:cNvPr>
          <p:cNvCxnSpPr>
            <a:cxnSpLocks/>
          </p:cNvCxnSpPr>
          <p:nvPr/>
        </p:nvCxnSpPr>
        <p:spPr>
          <a:xfrm>
            <a:off x="4726546" y="4932608"/>
            <a:ext cx="1674254" cy="92727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AAEAF14-B276-904C-B293-D01543FD0A28}"/>
              </a:ext>
            </a:extLst>
          </p:cNvPr>
          <p:cNvCxnSpPr>
            <a:cxnSpLocks/>
          </p:cNvCxnSpPr>
          <p:nvPr/>
        </p:nvCxnSpPr>
        <p:spPr>
          <a:xfrm>
            <a:off x="4726546" y="4932608"/>
            <a:ext cx="1765694" cy="164849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5A374B9E-BCAC-E642-8543-483EF6F47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1" y="1732880"/>
            <a:ext cx="5514114" cy="49383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69EB8-34E8-454B-8971-284A9ADB1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84230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65125"/>
            <a:ext cx="11544300" cy="793115"/>
          </a:xfrm>
        </p:spPr>
        <p:txBody>
          <a:bodyPr/>
          <a:lstStyle/>
          <a:p>
            <a:r>
              <a:rPr lang="en-US" dirty="0"/>
              <a:t>Lab #2: Optimization of a cantilever beam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19907" cy="4351338"/>
          </a:xfrm>
        </p:spPr>
        <p:txBody>
          <a:bodyPr/>
          <a:lstStyle/>
          <a:p>
            <a:r>
              <a:rPr lang="en-US" dirty="0"/>
              <a:t>Find the thickness distribution for a cantilever beam that minimizes compliance subject to a volume constraint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Check out the other examples on your own!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004574-AC8E-6842-88E5-F4EFC8840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948" y="1499683"/>
            <a:ext cx="6316678" cy="243297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3840BEE-7586-644B-8B3D-B3287B0857ED}"/>
              </a:ext>
            </a:extLst>
          </p:cNvPr>
          <p:cNvCxnSpPr/>
          <p:nvPr/>
        </p:nvCxnSpPr>
        <p:spPr>
          <a:xfrm>
            <a:off x="4824761" y="2936488"/>
            <a:ext cx="1330712" cy="364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80DE91-E296-4788-BF66-023CB3C45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104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AC47EE6-8995-4C87-8A76-B1ACD9F55AFB}"/>
              </a:ext>
            </a:extLst>
          </p:cNvPr>
          <p:cNvGrpSpPr/>
          <p:nvPr/>
        </p:nvGrpSpPr>
        <p:grpSpPr>
          <a:xfrm>
            <a:off x="6877050" y="4700790"/>
            <a:ext cx="3584953" cy="1315053"/>
            <a:chOff x="6267450" y="4875847"/>
            <a:chExt cx="3584953" cy="131505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49D586D-3086-4A7B-91B8-9E24E3A8BF16}"/>
                </a:ext>
              </a:extLst>
            </p:cNvPr>
            <p:cNvSpPr/>
            <p:nvPr/>
          </p:nvSpPr>
          <p:spPr>
            <a:xfrm>
              <a:off x="6362700" y="5318760"/>
              <a:ext cx="632460" cy="381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DEC1EB-3B4D-48C8-AE0B-E78E18C8303E}"/>
                </a:ext>
              </a:extLst>
            </p:cNvPr>
            <p:cNvSpPr/>
            <p:nvPr/>
          </p:nvSpPr>
          <p:spPr>
            <a:xfrm>
              <a:off x="6996833" y="5318760"/>
              <a:ext cx="632460" cy="381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E7777A8-2325-48F7-BC4C-86CB765CC824}"/>
                </a:ext>
              </a:extLst>
            </p:cNvPr>
            <p:cNvSpPr/>
            <p:nvPr/>
          </p:nvSpPr>
          <p:spPr>
            <a:xfrm>
              <a:off x="7629293" y="5318760"/>
              <a:ext cx="632460" cy="381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9D93E2-EF96-40FD-8914-067B10A1A736}"/>
                </a:ext>
              </a:extLst>
            </p:cNvPr>
            <p:cNvSpPr/>
            <p:nvPr/>
          </p:nvSpPr>
          <p:spPr>
            <a:xfrm>
              <a:off x="8261753" y="5318760"/>
              <a:ext cx="632460" cy="381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E01F21E-19D7-4FA2-A987-58F5C28E8D2A}"/>
                </a:ext>
              </a:extLst>
            </p:cNvPr>
            <p:cNvSpPr/>
            <p:nvPr/>
          </p:nvSpPr>
          <p:spPr>
            <a:xfrm>
              <a:off x="8894213" y="5318760"/>
              <a:ext cx="632460" cy="381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66A7C3-E7A7-446D-B494-3D1DDDBF24F3}"/>
                </a:ext>
              </a:extLst>
            </p:cNvPr>
            <p:cNvCxnSpPr/>
            <p:nvPr/>
          </p:nvCxnSpPr>
          <p:spPr>
            <a:xfrm>
              <a:off x="6362700" y="4875847"/>
              <a:ext cx="0" cy="12668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66BFBF1-E3A0-4D0B-B8BF-E39DA41DD8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7450" y="4991734"/>
              <a:ext cx="95250" cy="8985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A37F73-DE8A-4A88-B519-47E4630E6E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2213" y="5134609"/>
              <a:ext cx="95250" cy="8985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3990936-3D47-4945-9DB7-9CC0AF51E5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2213" y="5271769"/>
              <a:ext cx="95250" cy="8985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F652E89-1BB4-434D-B637-9047B094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7450" y="5410993"/>
              <a:ext cx="95250" cy="8985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84ECFB5-54F8-4DC6-9E2B-FB8A80A330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7450" y="5550217"/>
              <a:ext cx="95250" cy="8985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B4BC8C8-EE43-49E3-A822-74C6F7FAFF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2213" y="5685869"/>
              <a:ext cx="95250" cy="8985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28DF809-DFEF-46C8-868D-BC34751C88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7450" y="5824416"/>
              <a:ext cx="95250" cy="8985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C7C8B3-63E4-424E-964F-2A0DB73FA6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7450" y="5960068"/>
              <a:ext cx="95250" cy="8985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C444A36-39E7-405D-9219-6345E277D8F7}"/>
                </a:ext>
              </a:extLst>
            </p:cNvPr>
            <p:cNvCxnSpPr>
              <a:cxnSpLocks/>
            </p:cNvCxnSpPr>
            <p:nvPr/>
          </p:nvCxnSpPr>
          <p:spPr>
            <a:xfrm>
              <a:off x="9526673" y="5699760"/>
              <a:ext cx="0" cy="442912"/>
            </a:xfrm>
            <a:prstGeom prst="straightConnector1">
              <a:avLst/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5D996A2-831C-45E2-B427-340B18D33C00}"/>
                </a:ext>
              </a:extLst>
            </p:cNvPr>
            <p:cNvSpPr txBox="1"/>
            <p:nvPr/>
          </p:nvSpPr>
          <p:spPr>
            <a:xfrm>
              <a:off x="9526673" y="5729235"/>
              <a:ext cx="3257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813854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715"/>
            <a:ext cx="10515600" cy="1325563"/>
          </a:xfrm>
        </p:spPr>
        <p:txBody>
          <a:bodyPr/>
          <a:lstStyle/>
          <a:p>
            <a:r>
              <a:rPr lang="en-US" dirty="0"/>
              <a:t>Lab #2: Simple FEM in 5 steps!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542" y="1282932"/>
            <a:ext cx="5019907" cy="53037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0)     Break the beam into </a:t>
            </a:r>
            <a:r>
              <a:rPr lang="en-US" sz="2000"/>
              <a:t>segments </a:t>
            </a:r>
            <a:br>
              <a:rPr lang="en-US" sz="2000"/>
            </a:br>
            <a:r>
              <a:rPr lang="en-US" sz="2000"/>
              <a:t>        (0 doesn’t count as a real step!)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Compute the moment of inertia for each segment 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Compute the local stiffness matrix for each segment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Combine all the local stiffness matrices into a global K matrix and solve the FEM 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Pull displacements from the state vector and compute compliance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Compute beam volume</a:t>
            </a:r>
          </a:p>
          <a:p>
            <a:pPr marL="514350" indent="-514350">
              <a:buAutoNum type="arabicParenR"/>
            </a:pP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71C2D2-5A00-B241-8FB4-07824951B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090" y="1690688"/>
            <a:ext cx="6702372" cy="430866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E406EE-8F74-4D59-B9B5-B775D0C76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9264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554"/>
            <a:ext cx="10515600" cy="1325563"/>
          </a:xfrm>
        </p:spPr>
        <p:txBody>
          <a:bodyPr/>
          <a:lstStyle/>
          <a:p>
            <a:r>
              <a:rPr lang="en-US" dirty="0"/>
              <a:t>Lab #2: Pay close attention to </a:t>
            </a:r>
            <a:r>
              <a:rPr lang="en-US"/>
              <a:t>step 4!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542" y="1282932"/>
            <a:ext cx="5019907" cy="53037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0)     Break the beam into </a:t>
            </a:r>
            <a:r>
              <a:rPr lang="en-US" sz="2000"/>
              <a:t>segments </a:t>
            </a:r>
            <a:br>
              <a:rPr lang="en-US" sz="2000"/>
            </a:br>
            <a:r>
              <a:rPr lang="en-US" sz="2000"/>
              <a:t>        (0 doesn’t count as a real step!)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Compute the moment of inertia for each segment 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Compute the local stiffness matrix for each segment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Combine all the local stiffness matrices into a global K matrix and solve the FEM 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Pull displacements from the state vector and compute compliance</a:t>
            </a:r>
            <a:br>
              <a:rPr lang="en-US" sz="2000" dirty="0"/>
            </a:br>
            <a:endParaRPr lang="en-US" sz="2000" dirty="0"/>
          </a:p>
          <a:p>
            <a:pPr marL="514350" indent="-514350">
              <a:buAutoNum type="arabicParenR"/>
            </a:pPr>
            <a:r>
              <a:rPr lang="en-US" sz="2000" dirty="0"/>
              <a:t>Compute beam volume</a:t>
            </a:r>
          </a:p>
          <a:p>
            <a:pPr marL="514350" indent="-514350">
              <a:buAutoNum type="arabicParenR"/>
            </a:pP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71C2D2-5A00-B241-8FB4-07824951B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090" y="1690688"/>
            <a:ext cx="6702372" cy="430866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9C68928-E5A9-F142-8E53-2E229146A866}"/>
              </a:ext>
            </a:extLst>
          </p:cNvPr>
          <p:cNvSpPr/>
          <p:nvPr/>
        </p:nvSpPr>
        <p:spPr>
          <a:xfrm>
            <a:off x="838200" y="5263376"/>
            <a:ext cx="4529254" cy="73598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D1AA27-3854-1044-8BC8-52550AB73DD6}"/>
              </a:ext>
            </a:extLst>
          </p:cNvPr>
          <p:cNvSpPr txBox="1"/>
          <p:nvPr/>
        </p:nvSpPr>
        <p:spPr>
          <a:xfrm>
            <a:off x="5441796" y="5676190"/>
            <a:ext cx="64551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using the </a:t>
            </a:r>
            <a:r>
              <a:rPr lang="en-US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src_indices</a:t>
            </a:r>
            <a:r>
              <a:rPr lang="en-US" dirty="0">
                <a:solidFill>
                  <a:srgbClr val="FF0000"/>
                </a:solidFill>
              </a:rPr>
              <a:t> argument to the connect method, </a:t>
            </a:r>
          </a:p>
          <a:p>
            <a:r>
              <a:rPr lang="en-US" dirty="0">
                <a:solidFill>
                  <a:srgbClr val="FF0000"/>
                </a:solidFill>
              </a:rPr>
              <a:t>you can extract just </a:t>
            </a:r>
            <a:r>
              <a:rPr lang="en-US">
                <a:solidFill>
                  <a:srgbClr val="FF0000"/>
                </a:solidFill>
              </a:rPr>
              <a:t>the relevant portion of </a:t>
            </a:r>
            <a:r>
              <a:rPr lang="en-US" dirty="0">
                <a:solidFill>
                  <a:srgbClr val="FF0000"/>
                </a:solidFill>
              </a:rPr>
              <a:t>the state vector for the </a:t>
            </a:r>
          </a:p>
          <a:p>
            <a:r>
              <a:rPr lang="en-US" dirty="0">
                <a:solidFill>
                  <a:srgbClr val="FF0000"/>
                </a:solidFill>
              </a:rPr>
              <a:t>compliance calculation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144E000-70FE-D746-AEAA-09C424F96FB0}"/>
              </a:ext>
            </a:extLst>
          </p:cNvPr>
          <p:cNvCxnSpPr/>
          <p:nvPr/>
        </p:nvCxnSpPr>
        <p:spPr>
          <a:xfrm flipV="1">
            <a:off x="5932449" y="4103649"/>
            <a:ext cx="4467922" cy="15725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C6930AA-BDEE-6842-8B25-68D415DA2B59}"/>
              </a:ext>
            </a:extLst>
          </p:cNvPr>
          <p:cNvCxnSpPr>
            <a:cxnSpLocks/>
          </p:cNvCxnSpPr>
          <p:nvPr/>
        </p:nvCxnSpPr>
        <p:spPr>
          <a:xfrm flipV="1">
            <a:off x="5932449" y="4282068"/>
            <a:ext cx="3427141" cy="13941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63A8B0-181C-408A-A5DD-251BF4F7D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30643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894"/>
            <a:ext cx="10515600" cy="1325563"/>
          </a:xfrm>
        </p:spPr>
        <p:txBody>
          <a:bodyPr/>
          <a:lstStyle/>
          <a:p>
            <a:r>
              <a:rPr lang="en-US" dirty="0"/>
              <a:t>Lab #2: Get to it!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200" y="1126836"/>
            <a:ext cx="5729249" cy="5459818"/>
          </a:xfrm>
        </p:spPr>
        <p:txBody>
          <a:bodyPr>
            <a:noAutofit/>
          </a:bodyPr>
          <a:lstStyle/>
          <a:p>
            <a:r>
              <a:rPr lang="en-US" sz="2000" dirty="0"/>
              <a:t>Copy the “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lab_2_template.py</a:t>
            </a:r>
            <a:r>
              <a:rPr lang="en-US" sz="2000" dirty="0"/>
              <a:t>” file to a new file called “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lab_2.py</a:t>
            </a:r>
            <a:r>
              <a:rPr lang="en-US" sz="2000" dirty="0"/>
              <a:t>”</a:t>
            </a:r>
          </a:p>
          <a:p>
            <a:r>
              <a:rPr lang="en-US" sz="2000" dirty="0"/>
              <a:t>Add components in the correct order</a:t>
            </a:r>
            <a:br>
              <a:rPr lang="en-US" sz="2000" dirty="0"/>
            </a:br>
            <a:r>
              <a:rPr lang="en-US" sz="2000" dirty="0"/>
              <a:t>(~ line 40) </a:t>
            </a:r>
          </a:p>
          <a:p>
            <a:r>
              <a:rPr lang="en-US" sz="2000" dirty="0"/>
              <a:t>Connect the components together</a:t>
            </a:r>
            <a:br>
              <a:rPr lang="en-US" sz="2000" dirty="0"/>
            </a:br>
            <a:r>
              <a:rPr lang="en-US" sz="2000" dirty="0"/>
              <a:t>(~line 48)</a:t>
            </a:r>
          </a:p>
          <a:p>
            <a:r>
              <a:rPr lang="en-US" sz="2000" dirty="0"/>
              <a:t>Use the N2 diagram to make sure you have everything connected </a:t>
            </a:r>
            <a:br>
              <a:rPr lang="en-US" sz="2000" dirty="0"/>
            </a:br>
            <a:r>
              <a:rPr lang="en-US" sz="2000" dirty="0"/>
              <a:t>(no red inputs!) </a:t>
            </a:r>
          </a:p>
          <a:p>
            <a:r>
              <a:rPr lang="en-US" sz="2000" dirty="0"/>
              <a:t>What happens if you switch to full model FD? Does it work? Try changing the FD step size… </a:t>
            </a:r>
          </a:p>
          <a:p>
            <a:r>
              <a:rPr lang="en-US" sz="2000" dirty="0"/>
              <a:t>What about complex step?</a:t>
            </a:r>
          </a:p>
          <a:p>
            <a:r>
              <a:rPr lang="en-US" sz="2000" dirty="0"/>
              <a:t>How does compute cost scale with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num_elements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/>
              <a:t>for different methods of computing derivatives?</a:t>
            </a:r>
          </a:p>
          <a:p>
            <a:r>
              <a:rPr lang="en-US" sz="2000" dirty="0"/>
              <a:t>What happens if you add the components in the incorrect order?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71C2D2-5A00-B241-8FB4-07824951B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090" y="1690688"/>
            <a:ext cx="6702372" cy="430866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8431C1-7976-48B9-9BE9-E4E81138A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42477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0853A-EA2D-8346-B285-0034721AE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Wrapping external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80E80-610A-E444-87B7-0A365976E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handle file wrappers with </a:t>
            </a:r>
            <a:r>
              <a:rPr lang="en-US" dirty="0" err="1"/>
              <a:t>OpenMDAO’s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built in helper components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Lab 3: Explicit and Implicit file wrappers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9F495-1679-E846-9D4E-158E2DCCE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8666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C4025-7CB2-5C40-8979-7A204FE61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OpenMDAO</a:t>
            </a:r>
            <a:r>
              <a:rPr lang="en-US" dirty="0"/>
              <a:t> has two file wrapper components in the standard library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AE9FBEA-3F28-4E4D-9931-BFE0BBE06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56" y="2034237"/>
            <a:ext cx="3048000" cy="35687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11C43-4BA7-CB48-8A32-75548A3F8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109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5E0227-BF27-A14C-B5BE-A4FBED8841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994" y="2075801"/>
            <a:ext cx="3365500" cy="3937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43508BA-6F8D-DF4E-A831-EFBDA0BC98AC}"/>
              </a:ext>
            </a:extLst>
          </p:cNvPr>
          <p:cNvSpPr/>
          <p:nvPr/>
        </p:nvSpPr>
        <p:spPr>
          <a:xfrm>
            <a:off x="5349835" y="3961782"/>
            <a:ext cx="789709" cy="18406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60964BF-16B9-A34D-8BF4-7ADDE600A19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6139544" y="2453616"/>
            <a:ext cx="2766950" cy="1600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FB9E04-C570-D042-8D04-6AA53B5A6B4B}"/>
              </a:ext>
            </a:extLst>
          </p:cNvPr>
          <p:cNvSpPr/>
          <p:nvPr/>
        </p:nvSpPr>
        <p:spPr>
          <a:xfrm>
            <a:off x="8953996" y="2934566"/>
            <a:ext cx="1407226" cy="40376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9D72F1-DD7B-8A4C-8494-FC2D9CFCCD95}"/>
              </a:ext>
            </a:extLst>
          </p:cNvPr>
          <p:cNvSpPr txBox="1"/>
          <p:nvPr/>
        </p:nvSpPr>
        <p:spPr>
          <a:xfrm>
            <a:off x="838200" y="2220686"/>
            <a:ext cx="362060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lots of useful components </a:t>
            </a:r>
          </a:p>
          <a:p>
            <a:r>
              <a:rPr lang="en-US" dirty="0"/>
              <a:t>In the standard library! </a:t>
            </a:r>
          </a:p>
          <a:p>
            <a:endParaRPr lang="en-US" dirty="0"/>
          </a:p>
          <a:p>
            <a:r>
              <a:rPr lang="en-US" dirty="0"/>
              <a:t>spines, constraint aggregation,  </a:t>
            </a:r>
          </a:p>
          <a:p>
            <a:r>
              <a:rPr lang="en-US" b="1" dirty="0"/>
              <a:t>file wrappers</a:t>
            </a:r>
            <a:r>
              <a:rPr lang="en-US" dirty="0"/>
              <a:t>, Ax=b, Ax,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Have a look through these comps, </a:t>
            </a:r>
          </a:p>
          <a:p>
            <a:r>
              <a:rPr lang="en-US" dirty="0"/>
              <a:t>So you know </a:t>
            </a:r>
            <a:r>
              <a:rPr lang="en-US" dirty="0" err="1"/>
              <a:t>whats</a:t>
            </a:r>
            <a:r>
              <a:rPr lang="en-US" dirty="0"/>
              <a:t> there</a:t>
            </a:r>
          </a:p>
        </p:txBody>
      </p:sp>
    </p:spTree>
    <p:extLst>
      <p:ext uri="{BB962C8B-B14F-4D97-AF65-F5344CB8AC3E}">
        <p14:creationId xmlns:p14="http://schemas.microsoft.com/office/powerpoint/2010/main" val="1059084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739" y="365125"/>
            <a:ext cx="8541577" cy="1325563"/>
          </a:xfrm>
        </p:spPr>
        <p:txBody>
          <a:bodyPr>
            <a:noAutofit/>
          </a:bodyPr>
          <a:lstStyle/>
          <a:p>
            <a:r>
              <a:rPr lang="en-US" dirty="0"/>
              <a:t>OpenMDAO is a reasonable choice for a wide array of MDAO problems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33D6DD-F060-48FB-B30F-04C84DB16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13" b="27375"/>
          <a:stretch/>
        </p:blipFill>
        <p:spPr>
          <a:xfrm>
            <a:off x="5812151" y="1588214"/>
            <a:ext cx="3335378" cy="16772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ABF416-2BCD-4E79-9737-338BAEB53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8963" y="365125"/>
            <a:ext cx="2693793" cy="538120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BAC6E73-2CAA-4BFF-BAA9-D389C75A8E4D}"/>
              </a:ext>
            </a:extLst>
          </p:cNvPr>
          <p:cNvSpPr/>
          <p:nvPr/>
        </p:nvSpPr>
        <p:spPr>
          <a:xfrm>
            <a:off x="9245864" y="5789774"/>
            <a:ext cx="21079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  <a:hlinkClick r:id="rId4"/>
              </a:rPr>
              <a:t>Dykes et al., 2015 NREL presentation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81EA7E-C281-4693-B5DB-1CE792FE0C4F}"/>
              </a:ext>
            </a:extLst>
          </p:cNvPr>
          <p:cNvSpPr/>
          <p:nvPr/>
        </p:nvSpPr>
        <p:spPr>
          <a:xfrm>
            <a:off x="6064656" y="3231435"/>
            <a:ext cx="27920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  <a:hlinkClick r:id="rId5"/>
              </a:rPr>
              <a:t>Chung et al., 2019, SMO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5FEB1B5-D295-4E7B-843E-11536E0E11F2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104553" y="4437321"/>
            <a:ext cx="7920635" cy="1675619"/>
          </a:xfrm>
          <a:prstGeom prst="rect">
            <a:avLst/>
          </a:prstGeom>
          <a:ln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2D302C1-10B5-40C1-8761-11B4465F2728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897689" y="2764212"/>
            <a:ext cx="4663815" cy="1805558"/>
          </a:xfrm>
          <a:prstGeom prst="rect">
            <a:avLst/>
          </a:prstGeom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FBD4200-DAC5-497F-99F0-EEF1385FCA3A}"/>
              </a:ext>
            </a:extLst>
          </p:cNvPr>
          <p:cNvSpPr/>
          <p:nvPr/>
        </p:nvSpPr>
        <p:spPr>
          <a:xfrm>
            <a:off x="579309" y="6066773"/>
            <a:ext cx="37550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  <a:hlinkClick r:id="rId8"/>
              </a:rPr>
              <a:t>Jasa et al., 2018, AIAA Aviation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7B3BA8-D5D9-41D6-8353-CE5D7094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7741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0A941-F407-C34E-B76A-7621EB51A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ExternalCodeComp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B17BB3-4D03-4443-AA60-F2B21ACE5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270" y="1689406"/>
            <a:ext cx="6951527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B4292-ACB6-A74A-A5EB-9D4ABAC40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A77DA5-DF13-3B4A-9D3C-5F069E7D8082}"/>
              </a:ext>
            </a:extLst>
          </p:cNvPr>
          <p:cNvSpPr txBox="1"/>
          <p:nvPr/>
        </p:nvSpPr>
        <p:spPr>
          <a:xfrm>
            <a:off x="8496795" y="1372517"/>
            <a:ext cx="3060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Inherit from </a:t>
            </a:r>
            <a:r>
              <a:rPr lang="en-US" sz="1400" dirty="0" err="1">
                <a:solidFill>
                  <a:srgbClr val="FF0000"/>
                </a:solidFill>
              </a:rPr>
              <a:t>OpenMDAO</a:t>
            </a:r>
            <a:r>
              <a:rPr lang="en-US" sz="1400" dirty="0">
                <a:solidFill>
                  <a:srgbClr val="FF0000"/>
                </a:solidFill>
              </a:rPr>
              <a:t> provided class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DD8F785-0753-6440-8CBB-FD071E3F5FCA}"/>
              </a:ext>
            </a:extLst>
          </p:cNvPr>
          <p:cNvCxnSpPr>
            <a:endCxn id="8" idx="1"/>
          </p:cNvCxnSpPr>
          <p:nvPr/>
        </p:nvCxnSpPr>
        <p:spPr>
          <a:xfrm flipV="1">
            <a:off x="7048005" y="1526406"/>
            <a:ext cx="1448790" cy="23588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67E971D-78CA-924E-946A-EF3C882825FB}"/>
              </a:ext>
            </a:extLst>
          </p:cNvPr>
          <p:cNvSpPr txBox="1"/>
          <p:nvPr/>
        </p:nvSpPr>
        <p:spPr>
          <a:xfrm>
            <a:off x="1645525" y="2031742"/>
            <a:ext cx="20736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Define the I/O like normal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F17DE4D4-E986-6549-8A5C-9D4B58FBEE96}"/>
              </a:ext>
            </a:extLst>
          </p:cNvPr>
          <p:cNvSpPr/>
          <p:nvPr/>
        </p:nvSpPr>
        <p:spPr>
          <a:xfrm>
            <a:off x="3681351" y="1965938"/>
            <a:ext cx="273132" cy="439387"/>
          </a:xfrm>
          <a:prstGeom prst="lef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354E22DA-59A2-8144-ABE6-0A700C7FBBCF}"/>
              </a:ext>
            </a:extLst>
          </p:cNvPr>
          <p:cNvSpPr/>
          <p:nvPr/>
        </p:nvSpPr>
        <p:spPr>
          <a:xfrm>
            <a:off x="3681351" y="2575582"/>
            <a:ext cx="273132" cy="1349213"/>
          </a:xfrm>
          <a:prstGeom prst="lef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95E7BE-02BB-6741-9DAD-9EF4500D5CCA}"/>
              </a:ext>
            </a:extLst>
          </p:cNvPr>
          <p:cNvSpPr txBox="1"/>
          <p:nvPr/>
        </p:nvSpPr>
        <p:spPr>
          <a:xfrm>
            <a:off x="1607706" y="3096299"/>
            <a:ext cx="20008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Wrapper specific options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A35583-6A91-7B44-AA21-E9EC7678A680}"/>
              </a:ext>
            </a:extLst>
          </p:cNvPr>
          <p:cNvSpPr txBox="1"/>
          <p:nvPr/>
        </p:nvSpPr>
        <p:spPr>
          <a:xfrm>
            <a:off x="8557350" y="4610241"/>
            <a:ext cx="1572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Write the input file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FAF15A-1F35-974F-88E9-C254F7F82914}"/>
              </a:ext>
            </a:extLst>
          </p:cNvPr>
          <p:cNvSpPr txBox="1"/>
          <p:nvPr/>
        </p:nvSpPr>
        <p:spPr>
          <a:xfrm>
            <a:off x="8507013" y="5063187"/>
            <a:ext cx="2864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Create a sub-process to run the code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AE3026-D15A-4C4C-96DD-1568F604FAF1}"/>
              </a:ext>
            </a:extLst>
          </p:cNvPr>
          <p:cNvSpPr txBox="1"/>
          <p:nvPr/>
        </p:nvSpPr>
        <p:spPr>
          <a:xfrm>
            <a:off x="8507013" y="5504779"/>
            <a:ext cx="1673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Parse the output file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099CB12-7789-F34B-BD95-CF2CAF9A74D1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7101444" y="4764130"/>
            <a:ext cx="145590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BD19CE-13ED-D244-9F3C-31699957EF4F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8217725" y="5217076"/>
            <a:ext cx="289288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3E48AF0-C2EB-C348-9B26-7A1307034DC9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391798" y="5658667"/>
            <a:ext cx="2115215" cy="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C004B41-5C3B-C542-BA7C-7C42555E48C5}"/>
              </a:ext>
            </a:extLst>
          </p:cNvPr>
          <p:cNvSpPr txBox="1"/>
          <p:nvPr/>
        </p:nvSpPr>
        <p:spPr>
          <a:xfrm>
            <a:off x="1967379" y="5730245"/>
            <a:ext cx="2212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Push the values back into </a:t>
            </a:r>
          </a:p>
          <a:p>
            <a:r>
              <a:rPr lang="en-US" sz="1400" dirty="0" err="1">
                <a:solidFill>
                  <a:srgbClr val="FF0000"/>
                </a:solidFill>
              </a:rPr>
              <a:t>OpenMDAO’s</a:t>
            </a:r>
            <a:r>
              <a:rPr lang="en-US" sz="1400" dirty="0">
                <a:solidFill>
                  <a:srgbClr val="FF0000"/>
                </a:solidFill>
              </a:rPr>
              <a:t> output vector</a:t>
            </a:r>
          </a:p>
        </p:txBody>
      </p:sp>
    </p:spTree>
    <p:extLst>
      <p:ext uri="{BB962C8B-B14F-4D97-AF65-F5344CB8AC3E}">
        <p14:creationId xmlns:p14="http://schemas.microsoft.com/office/powerpoint/2010/main" val="265040296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ADAF410F-B172-C142-9E91-A749BEEF6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369" y="1217231"/>
            <a:ext cx="5907440" cy="542502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30A941-F407-C34E-B76A-7621EB51A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960" y="-38236"/>
            <a:ext cx="10515600" cy="1325563"/>
          </a:xfrm>
        </p:spPr>
        <p:txBody>
          <a:bodyPr/>
          <a:lstStyle/>
          <a:p>
            <a:r>
              <a:rPr lang="en-US" dirty="0" err="1"/>
              <a:t>ExternalCodeImplicitComp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B4292-ACB6-A74A-A5EB-9D4ABAC40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A77DA5-DF13-3B4A-9D3C-5F069E7D8082}"/>
              </a:ext>
            </a:extLst>
          </p:cNvPr>
          <p:cNvSpPr txBox="1"/>
          <p:nvPr/>
        </p:nvSpPr>
        <p:spPr>
          <a:xfrm>
            <a:off x="8496795" y="1372517"/>
            <a:ext cx="3625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Inherit from </a:t>
            </a:r>
            <a:r>
              <a:rPr lang="en-US" sz="1400" dirty="0" err="1">
                <a:solidFill>
                  <a:srgbClr val="FF0000"/>
                </a:solidFill>
              </a:rPr>
              <a:t>OpenMDAO</a:t>
            </a:r>
            <a:r>
              <a:rPr lang="en-US" sz="1400" dirty="0">
                <a:solidFill>
                  <a:srgbClr val="FF0000"/>
                </a:solidFill>
              </a:rPr>
              <a:t> provided class</a:t>
            </a:r>
          </a:p>
          <a:p>
            <a:r>
              <a:rPr lang="en-US" sz="1400" dirty="0">
                <a:solidFill>
                  <a:srgbClr val="FF0000"/>
                </a:solidFill>
              </a:rPr>
              <a:t>(different base class then for the explicit case!)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DD8F785-0753-6440-8CBB-FD071E3F5FC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305797" y="1293301"/>
            <a:ext cx="2190998" cy="34082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67E971D-78CA-924E-946A-EF3C882825FB}"/>
              </a:ext>
            </a:extLst>
          </p:cNvPr>
          <p:cNvSpPr txBox="1"/>
          <p:nvPr/>
        </p:nvSpPr>
        <p:spPr>
          <a:xfrm>
            <a:off x="682378" y="1857907"/>
            <a:ext cx="20736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Define the I/O like normal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F17DE4D4-E986-6549-8A5C-9D4B58FBEE96}"/>
              </a:ext>
            </a:extLst>
          </p:cNvPr>
          <p:cNvSpPr/>
          <p:nvPr/>
        </p:nvSpPr>
        <p:spPr>
          <a:xfrm>
            <a:off x="2718204" y="1792103"/>
            <a:ext cx="273132" cy="439387"/>
          </a:xfrm>
          <a:prstGeom prst="lef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354E22DA-59A2-8144-ABE6-0A700C7FBBCF}"/>
              </a:ext>
            </a:extLst>
          </p:cNvPr>
          <p:cNvSpPr/>
          <p:nvPr/>
        </p:nvSpPr>
        <p:spPr>
          <a:xfrm>
            <a:off x="3179515" y="2332905"/>
            <a:ext cx="273132" cy="1484134"/>
          </a:xfrm>
          <a:prstGeom prst="lef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95E7BE-02BB-6741-9DAD-9EF4500D5CCA}"/>
              </a:ext>
            </a:extLst>
          </p:cNvPr>
          <p:cNvSpPr txBox="1"/>
          <p:nvPr/>
        </p:nvSpPr>
        <p:spPr>
          <a:xfrm>
            <a:off x="874960" y="4388050"/>
            <a:ext cx="1851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rgbClr val="FF0000"/>
                </a:solidFill>
              </a:rPr>
              <a:t>apply_nonlinear</a:t>
            </a:r>
            <a:r>
              <a:rPr lang="en-US" sz="1400" dirty="0">
                <a:solidFill>
                  <a:srgbClr val="FF0000"/>
                </a:solidFill>
              </a:rPr>
              <a:t> is the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Residual evaluation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A35583-6A91-7B44-AA21-E9EC7678A680}"/>
              </a:ext>
            </a:extLst>
          </p:cNvPr>
          <p:cNvSpPr txBox="1"/>
          <p:nvPr/>
        </p:nvSpPr>
        <p:spPr>
          <a:xfrm>
            <a:off x="8278280" y="3770024"/>
            <a:ext cx="1572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Write the input file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FAF15A-1F35-974F-88E9-C254F7F82914}"/>
              </a:ext>
            </a:extLst>
          </p:cNvPr>
          <p:cNvSpPr txBox="1"/>
          <p:nvPr/>
        </p:nvSpPr>
        <p:spPr>
          <a:xfrm>
            <a:off x="8333924" y="4417509"/>
            <a:ext cx="2864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Create a sub-process to run the code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AE3026-D15A-4C4C-96DD-1568F604FAF1}"/>
              </a:ext>
            </a:extLst>
          </p:cNvPr>
          <p:cNvSpPr txBox="1"/>
          <p:nvPr/>
        </p:nvSpPr>
        <p:spPr>
          <a:xfrm>
            <a:off x="8937589" y="4975310"/>
            <a:ext cx="1673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Parse the output file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099CB12-7789-F34B-BD95-CF2CAF9A74D1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6822374" y="3923913"/>
            <a:ext cx="145590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BD19CE-13ED-D244-9F3C-31699957EF4F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8044636" y="4571398"/>
            <a:ext cx="289288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3E48AF0-C2EB-C348-9B26-7A1307034DC9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822374" y="5129198"/>
            <a:ext cx="2115215" cy="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Left Brace 26">
            <a:extLst>
              <a:ext uri="{FF2B5EF4-FFF2-40B4-BE49-F238E27FC236}">
                <a16:creationId xmlns:a16="http://schemas.microsoft.com/office/drawing/2014/main" id="{313FBE59-6CDB-7C49-84F9-D4B419795312}"/>
              </a:ext>
            </a:extLst>
          </p:cNvPr>
          <p:cNvSpPr/>
          <p:nvPr/>
        </p:nvSpPr>
        <p:spPr>
          <a:xfrm>
            <a:off x="2927803" y="3984259"/>
            <a:ext cx="273132" cy="1330802"/>
          </a:xfrm>
          <a:prstGeom prst="lef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Brace 27">
            <a:extLst>
              <a:ext uri="{FF2B5EF4-FFF2-40B4-BE49-F238E27FC236}">
                <a16:creationId xmlns:a16="http://schemas.microsoft.com/office/drawing/2014/main" id="{631A47C2-0069-8F4D-B250-E7A4C9FD63B9}"/>
              </a:ext>
            </a:extLst>
          </p:cNvPr>
          <p:cNvSpPr/>
          <p:nvPr/>
        </p:nvSpPr>
        <p:spPr>
          <a:xfrm>
            <a:off x="2927803" y="5386029"/>
            <a:ext cx="273132" cy="1256230"/>
          </a:xfrm>
          <a:prstGeom prst="lef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3690825-30D6-8946-8911-2B7CC1509172}"/>
              </a:ext>
            </a:extLst>
          </p:cNvPr>
          <p:cNvSpPr txBox="1"/>
          <p:nvPr/>
        </p:nvSpPr>
        <p:spPr>
          <a:xfrm>
            <a:off x="1331111" y="3058094"/>
            <a:ext cx="2000804" cy="33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Wrapper specific options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64FC790-5AF1-FA48-BFAC-F0AA6B2DAC0E}"/>
              </a:ext>
            </a:extLst>
          </p:cNvPr>
          <p:cNvSpPr txBox="1"/>
          <p:nvPr/>
        </p:nvSpPr>
        <p:spPr>
          <a:xfrm>
            <a:off x="701634" y="5752534"/>
            <a:ext cx="230018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rgbClr val="FF0000"/>
                </a:solidFill>
              </a:rPr>
              <a:t>solve_nonlinear</a:t>
            </a:r>
            <a:r>
              <a:rPr lang="en-US" sz="1400" dirty="0">
                <a:solidFill>
                  <a:srgbClr val="FF0000"/>
                </a:solidFill>
              </a:rPr>
              <a:t> asks the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code to converge itself using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its own internal solvers</a:t>
            </a:r>
          </a:p>
        </p:txBody>
      </p:sp>
    </p:spTree>
    <p:extLst>
      <p:ext uri="{BB962C8B-B14F-4D97-AF65-F5344CB8AC3E}">
        <p14:creationId xmlns:p14="http://schemas.microsoft.com/office/powerpoint/2010/main" val="172714099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0A941-F407-C34E-B76A-7621EB51A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19" y="186920"/>
            <a:ext cx="10515600" cy="1325563"/>
          </a:xfrm>
        </p:spPr>
        <p:txBody>
          <a:bodyPr/>
          <a:lstStyle/>
          <a:p>
            <a:r>
              <a:rPr lang="en-US" dirty="0"/>
              <a:t>Lab #3: Beam optimization with file wrapped external 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B4292-ACB6-A74A-A5EB-9D4ABAC40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0D3A123-6E53-7F4D-85E3-4B984A023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5352"/>
            <a:ext cx="10515600" cy="474572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cd into the `lab_3` folder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Have a quick look at </a:t>
            </a:r>
            <a:r>
              <a:rPr lang="en-US" sz="2400" dirty="0" err="1"/>
              <a:t>standalone_beam.py</a:t>
            </a:r>
            <a:br>
              <a:rPr lang="en-US" sz="2400" dirty="0"/>
            </a:br>
            <a:r>
              <a:rPr lang="en-US" sz="2400" dirty="0"/>
              <a:t>this is a pure python version of the same FEM you built in </a:t>
            </a:r>
            <a:r>
              <a:rPr lang="en-US" sz="2400" dirty="0" err="1"/>
              <a:t>OpenMDAO</a:t>
            </a:r>
            <a:r>
              <a:rPr lang="en-US" sz="2400" dirty="0"/>
              <a:t> for Lab #2 (but without derivatives)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Call `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standalone_beam.py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opt</a:t>
            </a:r>
            <a:r>
              <a:rPr lang="en-US" sz="2400" dirty="0"/>
              <a:t>` from the command line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Call `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python lab_3_explicit_wrapper.py`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Call `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python lab_3_implicit_wrapper.py`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Why does the implicit wrapper call both </a:t>
            </a:r>
            <a:r>
              <a:rPr lang="en-US" sz="2400" dirty="0" err="1"/>
              <a:t>solve_nonlinear</a:t>
            </a:r>
            <a:r>
              <a:rPr lang="en-US" sz="2400" dirty="0"/>
              <a:t> and </a:t>
            </a:r>
            <a:r>
              <a:rPr lang="en-US" sz="2400" dirty="0" err="1"/>
              <a:t>apply_nonlinear</a:t>
            </a:r>
            <a:r>
              <a:rPr lang="en-US" sz="2400" dirty="0"/>
              <a:t>? (hint: it has to do with derivatives)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Compare the compute cost of running the optimization using pure </a:t>
            </a:r>
            <a:r>
              <a:rPr lang="en-US" sz="2400" dirty="0" err="1"/>
              <a:t>OpenMDAO</a:t>
            </a:r>
            <a:r>
              <a:rPr lang="en-US" sz="2400" dirty="0"/>
              <a:t>, the standalone optimization, and the file wrapped version. </a:t>
            </a:r>
            <a:br>
              <a:rPr lang="en-US" sz="2400" dirty="0"/>
            </a:br>
            <a:r>
              <a:rPr lang="en-US" sz="2400" dirty="0"/>
              <a:t> 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92242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7186"/>
          </a:xfrm>
        </p:spPr>
        <p:txBody>
          <a:bodyPr>
            <a:normAutofit fontScale="90000"/>
          </a:bodyPr>
          <a:lstStyle/>
          <a:p>
            <a:r>
              <a:rPr lang="en-US" dirty="0"/>
              <a:t>Advanced Topics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0221"/>
            <a:ext cx="8964622" cy="536265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Model architecting</a:t>
            </a:r>
          </a:p>
          <a:p>
            <a:pPr>
              <a:lnSpc>
                <a:spcPct val="100000"/>
              </a:lnSpc>
            </a:pPr>
            <a:r>
              <a:rPr lang="en-US" dirty="0"/>
              <a:t>Vectorization</a:t>
            </a:r>
          </a:p>
          <a:p>
            <a:pPr>
              <a:lnSpc>
                <a:spcPct val="100000"/>
              </a:lnSpc>
            </a:pPr>
            <a:r>
              <a:rPr lang="en-US" dirty="0"/>
              <a:t>Implicit components</a:t>
            </a:r>
          </a:p>
          <a:p>
            <a:pPr>
              <a:lnSpc>
                <a:spcPct val="100000"/>
              </a:lnSpc>
            </a:pPr>
            <a:r>
              <a:rPr lang="en-US" dirty="0"/>
              <a:t>Getting system derivatives efficiently</a:t>
            </a:r>
          </a:p>
          <a:p>
            <a:pPr>
              <a:lnSpc>
                <a:spcPct val="100000"/>
              </a:lnSpc>
            </a:pPr>
            <a:r>
              <a:rPr lang="en-US" dirty="0"/>
              <a:t>High-fidelity and expensive tools</a:t>
            </a:r>
          </a:p>
          <a:p>
            <a:pPr>
              <a:lnSpc>
                <a:spcPct val="100000"/>
              </a:lnSpc>
            </a:pPr>
            <a:r>
              <a:rPr lang="en-US" dirty="0"/>
              <a:t>Debugging tools and processes</a:t>
            </a:r>
          </a:p>
          <a:p>
            <a:pPr>
              <a:lnSpc>
                <a:spcPct val="100000"/>
              </a:lnSpc>
            </a:pPr>
            <a:r>
              <a:rPr lang="en-US" dirty="0"/>
              <a:t>Surrogate modeling</a:t>
            </a:r>
          </a:p>
          <a:p>
            <a:pPr>
              <a:lnSpc>
                <a:spcPct val="100000"/>
              </a:lnSpc>
            </a:pPr>
            <a:r>
              <a:rPr lang="en-US" dirty="0"/>
              <a:t>Trajectory optimization</a:t>
            </a:r>
          </a:p>
          <a:p>
            <a:pPr>
              <a:lnSpc>
                <a:spcPct val="100000"/>
              </a:lnSpc>
            </a:pPr>
            <a:r>
              <a:rPr lang="en-US" dirty="0"/>
              <a:t>Propulsion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E630FF-E6BD-4FEA-9D3B-5B54E7885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64322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761053"/>
          </a:xfrm>
        </p:spPr>
        <p:txBody>
          <a:bodyPr/>
          <a:lstStyle/>
          <a:p>
            <a:r>
              <a:rPr lang="en-US" dirty="0"/>
              <a:t>Model architecting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185"/>
            <a:ext cx="9504176" cy="523416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Developing good OpenMDAO models is like object-oriented software engineering: </a:t>
            </a:r>
            <a:r>
              <a:rPr lang="en-US" b="1" dirty="0"/>
              <a:t>you need to pick the right level to draw the component boundary</a:t>
            </a:r>
          </a:p>
          <a:p>
            <a:pPr>
              <a:lnSpc>
                <a:spcPct val="100000"/>
              </a:lnSpc>
            </a:pPr>
            <a:r>
              <a:rPr lang="en-US" dirty="0"/>
              <a:t>In my opinion, a good component has: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 on the order of 5 – 20 inputs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1 – 20 outputs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 few computations that are logically related</a:t>
            </a:r>
          </a:p>
          <a:p>
            <a:pPr>
              <a:lnSpc>
                <a:spcPct val="100000"/>
              </a:lnSpc>
            </a:pPr>
            <a:r>
              <a:rPr lang="en-US" dirty="0"/>
              <a:t>Python’s package import system makes this easy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Real-world examples:</a:t>
            </a:r>
          </a:p>
          <a:p>
            <a:pPr>
              <a:lnSpc>
                <a:spcPct val="100000"/>
              </a:lnSpc>
            </a:pPr>
            <a:r>
              <a:rPr lang="en-US" dirty="0">
                <a:hlinkClick r:id="rId2"/>
              </a:rPr>
              <a:t>https://github.com/mdolab/OpenConcept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>
                <a:hlinkClick r:id="rId2"/>
              </a:rPr>
              <a:t>https://github.com/mdolab/</a:t>
            </a:r>
            <a:r>
              <a:rPr lang="en-US" dirty="0">
                <a:hlinkClick r:id="rId3"/>
              </a:rPr>
              <a:t>OpenAeroStruct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07241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761053"/>
          </a:xfrm>
        </p:spPr>
        <p:txBody>
          <a:bodyPr/>
          <a:lstStyle/>
          <a:p>
            <a:r>
              <a:rPr lang="en-US" dirty="0"/>
              <a:t>Model architecting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F1661B-6E47-4939-91AA-C71067C3704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838200" y="1220382"/>
            <a:ext cx="10861576" cy="484837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174704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Vectorization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86B928-CAAF-43CE-8B37-4E5CB460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850120" cy="4351338"/>
          </a:xfrm>
        </p:spPr>
        <p:txBody>
          <a:bodyPr>
            <a:normAutofit/>
          </a:bodyPr>
          <a:lstStyle/>
          <a:p>
            <a:r>
              <a:rPr lang="en-US" dirty="0"/>
              <a:t>Where possible, avoid instantiating models over and over for multi-point analyses (e.g. trajectory optimization)</a:t>
            </a:r>
          </a:p>
          <a:p>
            <a:r>
              <a:rPr lang="en-US" dirty="0"/>
              <a:t>Instead, do vectorized computations using </a:t>
            </a:r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OpenMDAO needs to know the dimension of all component inputs / outputs </a:t>
            </a:r>
            <a:r>
              <a:rPr lang="en-US" i="1" dirty="0"/>
              <a:t>at setup() time</a:t>
            </a:r>
          </a:p>
          <a:p>
            <a:pPr lvl="1"/>
            <a:r>
              <a:rPr lang="en-US" dirty="0"/>
              <a:t>Best practice: pass in vector length as a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self.option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[‘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vec_size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’]</a:t>
            </a:r>
          </a:p>
          <a:p>
            <a:pPr lvl="1"/>
            <a:r>
              <a:rPr lang="en-US" sz="2800" dirty="0"/>
              <a:t>If you mess this up you’ll get dimension mismatch errors at run time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BA75FF-F4D8-4E51-97A8-4851879F5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2406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78BE97-B59C-40CA-9529-EC4F88552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27" y="1690688"/>
            <a:ext cx="11014188" cy="413162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908A699-E2CD-41D1-B378-167FEEA1E565}"/>
              </a:ext>
            </a:extLst>
          </p:cNvPr>
          <p:cNvCxnSpPr>
            <a:cxnSpLocks/>
          </p:cNvCxnSpPr>
          <p:nvPr/>
        </p:nvCxnSpPr>
        <p:spPr>
          <a:xfrm flipH="1">
            <a:off x="5405120" y="2658496"/>
            <a:ext cx="1442720" cy="2879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7772568-E8F0-458C-A417-590A438ECB54}"/>
              </a:ext>
            </a:extLst>
          </p:cNvPr>
          <p:cNvSpPr txBox="1"/>
          <p:nvPr/>
        </p:nvSpPr>
        <p:spPr>
          <a:xfrm>
            <a:off x="6847840" y="2394785"/>
            <a:ext cx="3683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shape=(dim1, dim2,…)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9E6CBA-D209-49FB-B8D5-AD6F35454502}"/>
              </a:ext>
            </a:extLst>
          </p:cNvPr>
          <p:cNvSpPr txBox="1"/>
          <p:nvPr/>
        </p:nvSpPr>
        <p:spPr>
          <a:xfrm>
            <a:off x="5868649" y="1174215"/>
            <a:ext cx="3683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User sets vector dims when instantiating the model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0110081-581F-4F75-B095-AD180568C7DA}"/>
              </a:ext>
            </a:extLst>
          </p:cNvPr>
          <p:cNvCxnSpPr>
            <a:cxnSpLocks/>
          </p:cNvCxnSpPr>
          <p:nvPr/>
        </p:nvCxnSpPr>
        <p:spPr>
          <a:xfrm flipH="1">
            <a:off x="8595360" y="4388848"/>
            <a:ext cx="355600" cy="3229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9075C67-7480-4A69-A9DA-9922349BF025}"/>
              </a:ext>
            </a:extLst>
          </p:cNvPr>
          <p:cNvSpPr txBox="1"/>
          <p:nvPr/>
        </p:nvSpPr>
        <p:spPr>
          <a:xfrm>
            <a:off x="7913813" y="3742517"/>
            <a:ext cx="3683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Sparse Jacobian indices for vector input and vector output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261099-7EFE-424D-829F-CD64716353D0}"/>
              </a:ext>
            </a:extLst>
          </p:cNvPr>
          <p:cNvCxnSpPr>
            <a:cxnSpLocks/>
          </p:cNvCxnSpPr>
          <p:nvPr/>
        </p:nvCxnSpPr>
        <p:spPr>
          <a:xfrm flipH="1" flipV="1">
            <a:off x="4866640" y="5683785"/>
            <a:ext cx="1442720" cy="13853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4082094-2280-4DAC-9C9B-7DD997E9AB85}"/>
              </a:ext>
            </a:extLst>
          </p:cNvPr>
          <p:cNvSpPr txBox="1"/>
          <p:nvPr/>
        </p:nvSpPr>
        <p:spPr>
          <a:xfrm>
            <a:off x="5190933" y="5794343"/>
            <a:ext cx="3683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Sparse Jacobian indices for scalar input and vector output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444C6F-2ABE-44DF-9D93-FF8D31B4B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4570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Vectorization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261099-7EFE-424D-829F-CD64716353D0}"/>
              </a:ext>
            </a:extLst>
          </p:cNvPr>
          <p:cNvCxnSpPr>
            <a:cxnSpLocks/>
          </p:cNvCxnSpPr>
          <p:nvPr/>
        </p:nvCxnSpPr>
        <p:spPr>
          <a:xfrm flipH="1" flipV="1">
            <a:off x="5506720" y="4753998"/>
            <a:ext cx="802641" cy="10683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4082094-2280-4DAC-9C9B-7DD997E9AB85}"/>
              </a:ext>
            </a:extLst>
          </p:cNvPr>
          <p:cNvSpPr txBox="1"/>
          <p:nvPr/>
        </p:nvSpPr>
        <p:spPr>
          <a:xfrm>
            <a:off x="5190933" y="5794343"/>
            <a:ext cx="3683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Many flight conditions computed at once using vectorized computation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83384E-4A2A-45A7-B932-647E752B7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36009"/>
            <a:ext cx="10514342" cy="238598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BC8B4-69B7-45EA-BC54-C47B0EE43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88813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761053"/>
          </a:xfrm>
        </p:spPr>
        <p:txBody>
          <a:bodyPr/>
          <a:lstStyle/>
          <a:p>
            <a:r>
              <a:rPr lang="en-US" dirty="0"/>
              <a:t>Implicit Components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119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4E8D29-9020-423A-8CCA-13F3FB109955}"/>
              </a:ext>
            </a:extLst>
          </p:cNvPr>
          <p:cNvSpPr/>
          <p:nvPr/>
        </p:nvSpPr>
        <p:spPr>
          <a:xfrm>
            <a:off x="741649" y="5417098"/>
            <a:ext cx="10077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http://openmdao.org/twodocs/versions/latest/advanced_guide/implicit_comps/defining_icomps.html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6">
                <a:extLst>
                  <a:ext uri="{FF2B5EF4-FFF2-40B4-BE49-F238E27FC236}">
                    <a16:creationId xmlns:a16="http://schemas.microsoft.com/office/drawing/2014/main" id="{43DF21CD-99C1-4BB9-8BED-4AAB844061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1649" y="1440902"/>
                <a:ext cx="9850120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Useful for computations where there isn’t an easily written explicit expression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⋅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  </m:t>
                    </m:r>
                  </m:oMath>
                </a14:m>
                <a:r>
                  <a:rPr lang="en-US" dirty="0"/>
                  <a:t> y is a state and </a:t>
                </a:r>
                <a:r>
                  <a:rPr lang="en-US" dirty="0" err="1"/>
                  <a:t>x,z</a:t>
                </a:r>
                <a:r>
                  <a:rPr lang="en-US" dirty="0"/>
                  <a:t> are inputs</a:t>
                </a:r>
              </a:p>
              <a:p>
                <a:pPr lvl="1"/>
                <a:r>
                  <a:rPr lang="en-US" dirty="0"/>
                  <a:t>CFD or FEA analyses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You compute the residuals for the states instead of the outputs directly</a:t>
                </a:r>
              </a:p>
              <a:p>
                <a:r>
                  <a:rPr lang="en-US" dirty="0"/>
                  <a:t>Implicit components always require a solver</a:t>
                </a:r>
              </a:p>
            </p:txBody>
          </p:sp>
        </mc:Choice>
        <mc:Fallback xmlns="">
          <p:sp>
            <p:nvSpPr>
              <p:cNvPr id="6" name="Content Placeholder 6">
                <a:extLst>
                  <a:ext uri="{FF2B5EF4-FFF2-40B4-BE49-F238E27FC236}">
                    <a16:creationId xmlns:a16="http://schemas.microsoft.com/office/drawing/2014/main" id="{43DF21CD-99C1-4BB9-8BED-4AAB844061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1649" y="1440902"/>
                <a:ext cx="9850120" cy="4351338"/>
              </a:xfrm>
              <a:blipFill>
                <a:blip r:embed="rId3"/>
                <a:stretch>
                  <a:fillRect l="-1115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6808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739" y="365125"/>
            <a:ext cx="8541577" cy="1325563"/>
          </a:xfrm>
        </p:spPr>
        <p:txBody>
          <a:bodyPr>
            <a:noAutofit/>
          </a:bodyPr>
          <a:lstStyle/>
          <a:p>
            <a:r>
              <a:rPr lang="en-US" dirty="0"/>
              <a:t>OpenMDAO is a reasonable choice for a wide array of MDAO problems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BD4200-DAC5-497F-99F0-EEF1385FCA3A}"/>
              </a:ext>
            </a:extLst>
          </p:cNvPr>
          <p:cNvSpPr/>
          <p:nvPr/>
        </p:nvSpPr>
        <p:spPr>
          <a:xfrm>
            <a:off x="8332436" y="6095704"/>
            <a:ext cx="37550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Hegseth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and Bachynski, 2019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7B3BA8-D5D9-41D6-8353-CE5D7094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73FC26-A59B-48A0-B116-0BF0F346C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872" y="285770"/>
            <a:ext cx="3492389" cy="58271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C3717F-7AE9-4196-8682-C12C7F1A5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5" y="2627680"/>
            <a:ext cx="8161445" cy="304981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31A29C2-1D5B-4AE1-8451-02332548D1B0}"/>
              </a:ext>
            </a:extLst>
          </p:cNvPr>
          <p:cNvSpPr/>
          <p:nvPr/>
        </p:nvSpPr>
        <p:spPr>
          <a:xfrm>
            <a:off x="1249491" y="5844093"/>
            <a:ext cx="66450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Chauhan and Martins, Journal of Aircraft 2019</a:t>
            </a:r>
          </a:p>
        </p:txBody>
      </p:sp>
    </p:spTree>
    <p:extLst>
      <p:ext uri="{BB962C8B-B14F-4D97-AF65-F5344CB8AC3E}">
        <p14:creationId xmlns:p14="http://schemas.microsoft.com/office/powerpoint/2010/main" val="2621403857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1272208"/>
          </a:xfrm>
        </p:spPr>
        <p:txBody>
          <a:bodyPr>
            <a:normAutofit fontScale="90000"/>
          </a:bodyPr>
          <a:lstStyle/>
          <a:p>
            <a:r>
              <a:rPr lang="en-US" dirty="0"/>
              <a:t>Getting system derivatives efficiently:</a:t>
            </a:r>
            <a:br>
              <a:rPr lang="en-US" dirty="0"/>
            </a:br>
            <a:r>
              <a:rPr lang="en-US" dirty="0"/>
              <a:t>automatic Jacobian coloring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6E82D9-54BC-419B-A02C-2E53DB6C3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991" y="1463244"/>
            <a:ext cx="9657681" cy="45854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14DD01D-8691-46D5-8C22-046C4FE9A509}"/>
              </a:ext>
            </a:extLst>
          </p:cNvPr>
          <p:cNvSpPr/>
          <p:nvPr/>
        </p:nvSpPr>
        <p:spPr>
          <a:xfrm>
            <a:off x="459567" y="6048672"/>
            <a:ext cx="111677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http://openmdao.org/twodocs/versions/latest/features/core_features/working_with_derivatives/simul_derivs.html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61687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1272208"/>
          </a:xfrm>
        </p:spPr>
        <p:txBody>
          <a:bodyPr>
            <a:normAutofit fontScale="90000"/>
          </a:bodyPr>
          <a:lstStyle/>
          <a:p>
            <a:r>
              <a:rPr lang="en-US" dirty="0"/>
              <a:t>Getting system derivatives efficiently:</a:t>
            </a:r>
            <a:br>
              <a:rPr lang="en-US" dirty="0"/>
            </a:br>
            <a:r>
              <a:rPr lang="en-US" dirty="0"/>
              <a:t>automatic Jacobian coloring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17A34E-18D4-47FF-B462-DD66128EE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193" y="1567543"/>
            <a:ext cx="7891153" cy="503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32061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122</a:t>
            </a:fld>
            <a:endParaRPr lang="en-US"/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15261DB4-69B1-45D3-A6F3-C2A65BE22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649" y="1440902"/>
            <a:ext cx="985012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dirty="0" err="1"/>
              <a:t>OpenMDAO</a:t>
            </a:r>
            <a:r>
              <a:rPr lang="en-US" dirty="0"/>
              <a:t> can handle a mix of fidelity levels easily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dirty="0"/>
              <a:t>Can parallelize at the group or subgroup level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dirty="0"/>
              <a:t>Only requiring the partial derivatives becomes quite important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167C613-2102-433D-80A6-9BA352EF6432}"/>
              </a:ext>
            </a:extLst>
          </p:cNvPr>
          <p:cNvSpPr txBox="1">
            <a:spLocks/>
          </p:cNvSpPr>
          <p:nvPr/>
        </p:nvSpPr>
        <p:spPr>
          <a:xfrm>
            <a:off x="838200" y="85193"/>
            <a:ext cx="10515600" cy="7610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High-fidelity and expensive tools</a:t>
            </a:r>
          </a:p>
        </p:txBody>
      </p:sp>
    </p:spTree>
    <p:extLst>
      <p:ext uri="{BB962C8B-B14F-4D97-AF65-F5344CB8AC3E}">
        <p14:creationId xmlns:p14="http://schemas.microsoft.com/office/powerpoint/2010/main" val="263798588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096A74-9219-4049-B192-34CD047A4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94" y="968725"/>
            <a:ext cx="9761304" cy="557018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0885DE7-FC2E-4CA6-BF20-04237FBCE21F}"/>
              </a:ext>
            </a:extLst>
          </p:cNvPr>
          <p:cNvSpPr txBox="1">
            <a:spLocks/>
          </p:cNvSpPr>
          <p:nvPr/>
        </p:nvSpPr>
        <p:spPr>
          <a:xfrm>
            <a:off x="838200" y="85193"/>
            <a:ext cx="10515600" cy="7610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High-fidelity and expensive tools</a:t>
            </a:r>
          </a:p>
        </p:txBody>
      </p:sp>
    </p:spTree>
    <p:extLst>
      <p:ext uri="{BB962C8B-B14F-4D97-AF65-F5344CB8AC3E}">
        <p14:creationId xmlns:p14="http://schemas.microsoft.com/office/powerpoint/2010/main" val="77768719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8" name="AMD_no_scaling.mov" descr="AMD_no_scaling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94756" y="1011670"/>
            <a:ext cx="10238287" cy="51191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9" name="NASA_logo.svg.png" descr="NASA_logo.svg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69365" y="6147534"/>
            <a:ext cx="764499" cy="632689"/>
          </a:xfrm>
          <a:prstGeom prst="rect">
            <a:avLst/>
          </a:prstGeom>
          <a:ln w="12700">
            <a:miter lim="400000"/>
          </a:ln>
        </p:spPr>
      </p:pic>
      <p:sp>
        <p:nvSpPr>
          <p:cNvPr id="1250" name="[Hwang et al., AIAA 2016-1662]">
            <a:hlinkClick r:id="rId6"/>
          </p:cNvPr>
          <p:cNvSpPr/>
          <p:nvPr/>
        </p:nvSpPr>
        <p:spPr>
          <a:xfrm>
            <a:off x="5969337" y="6431173"/>
            <a:ext cx="4588949" cy="401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r" defTabSz="410751">
              <a:defRPr sz="2800">
                <a:solidFill>
                  <a:srgbClr val="2153A0"/>
                </a:solidFill>
              </a:defRPr>
            </a:pPr>
            <a:r>
              <a:rPr sz="1969" dirty="0"/>
              <a:t>[Hwang et al., </a:t>
            </a:r>
            <a:r>
              <a:rPr sz="1969" i="1" dirty="0"/>
              <a:t>AIAA 201</a:t>
            </a:r>
            <a:r>
              <a:rPr lang="en-US" sz="1969" i="1" dirty="0"/>
              <a:t>9</a:t>
            </a:r>
            <a:r>
              <a:rPr sz="1969" i="1" dirty="0"/>
              <a:t>-</a:t>
            </a:r>
            <a:r>
              <a:rPr lang="en-US" sz="1969" i="1" dirty="0"/>
              <a:t>1.C035082</a:t>
            </a:r>
            <a:r>
              <a:rPr sz="1969" dirty="0"/>
              <a:t>]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CA243A0-E703-4DF9-BA1F-4AE3854AB5DB}"/>
              </a:ext>
            </a:extLst>
          </p:cNvPr>
          <p:cNvSpPr txBox="1">
            <a:spLocks/>
          </p:cNvSpPr>
          <p:nvPr/>
        </p:nvSpPr>
        <p:spPr>
          <a:xfrm>
            <a:off x="838200" y="85193"/>
            <a:ext cx="10515600" cy="7610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High-fidelity and expensive tools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67" fill="hold"/>
                                        <p:tgtEl>
                                          <p:spTgt spid="12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48"/>
                </p:tgtEl>
              </p:cMediaNode>
            </p:video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185E4A-A647-475A-9ADE-875877320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03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56AE3C-26E2-43D2-917A-E31EC62F3924}"/>
              </a:ext>
            </a:extLst>
          </p:cNvPr>
          <p:cNvSpPr txBox="1">
            <a:spLocks/>
          </p:cNvSpPr>
          <p:nvPr/>
        </p:nvSpPr>
        <p:spPr>
          <a:xfrm>
            <a:off x="838200" y="85193"/>
            <a:ext cx="10515600" cy="7610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High-fidelity and expensive tools</a:t>
            </a:r>
          </a:p>
        </p:txBody>
      </p:sp>
    </p:spTree>
    <p:extLst>
      <p:ext uri="{BB962C8B-B14F-4D97-AF65-F5344CB8AC3E}">
        <p14:creationId xmlns:p14="http://schemas.microsoft.com/office/powerpoint/2010/main" val="1112692538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761053"/>
          </a:xfrm>
        </p:spPr>
        <p:txBody>
          <a:bodyPr/>
          <a:lstStyle/>
          <a:p>
            <a:r>
              <a:rPr lang="en-US" dirty="0"/>
              <a:t>Debugging tools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126</a:t>
            </a:fld>
            <a:endParaRPr lang="en-US"/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4CB5B515-B9B2-425D-B144-8B53ECA83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649" y="1440902"/>
            <a:ext cx="9850120" cy="4351338"/>
          </a:xfrm>
        </p:spPr>
        <p:txBody>
          <a:bodyPr>
            <a:normAutofit/>
          </a:bodyPr>
          <a:lstStyle/>
          <a:p>
            <a:r>
              <a:rPr lang="en-US" dirty="0"/>
              <a:t>Many tools come pre-packaged in </a:t>
            </a:r>
            <a:r>
              <a:rPr lang="en-US" dirty="0" err="1"/>
              <a:t>OpenMDAO</a:t>
            </a:r>
            <a:r>
              <a:rPr lang="en-US" dirty="0"/>
              <a:t> to help you develop, debug, and run your models</a:t>
            </a:r>
          </a:p>
          <a:p>
            <a:pPr lvl="1"/>
            <a:r>
              <a:rPr lang="en-US" dirty="0"/>
              <a:t>N2</a:t>
            </a:r>
          </a:p>
          <a:p>
            <a:pPr lvl="1"/>
            <a:r>
              <a:rPr lang="en-US" dirty="0"/>
              <a:t>Connection viewer</a:t>
            </a:r>
          </a:p>
          <a:p>
            <a:pPr lvl="1"/>
            <a:r>
              <a:rPr lang="en-US" dirty="0"/>
              <a:t>Speed and memory profiling</a:t>
            </a:r>
          </a:p>
          <a:p>
            <a:pPr lvl="1"/>
            <a:r>
              <a:rPr lang="en-US" dirty="0"/>
              <a:t>Call tracing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757CDF-B2F5-4D6C-A00F-AA36F847C2B2}"/>
              </a:ext>
            </a:extLst>
          </p:cNvPr>
          <p:cNvSpPr/>
          <p:nvPr/>
        </p:nvSpPr>
        <p:spPr>
          <a:xfrm>
            <a:off x="838199" y="5190213"/>
            <a:ext cx="99642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linkClick r:id="rId2"/>
              </a:rPr>
              <a:t>http://openmdao.org/twodocs/versions/latest/other/om_command.html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2202584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1039349"/>
          </a:xfrm>
        </p:spPr>
        <p:txBody>
          <a:bodyPr>
            <a:normAutofit fontScale="90000"/>
          </a:bodyPr>
          <a:lstStyle/>
          <a:p>
            <a:r>
              <a:rPr lang="en-US" dirty="0"/>
              <a:t>Connection viewer:</a:t>
            </a:r>
            <a:br>
              <a:rPr lang="en-US" dirty="0"/>
            </a:br>
            <a:r>
              <a:rPr lang="en-US" dirty="0" err="1"/>
              <a:t>openmdao</a:t>
            </a:r>
            <a:r>
              <a:rPr lang="en-US" dirty="0"/>
              <a:t> </a:t>
            </a:r>
            <a:r>
              <a:rPr lang="en-US" dirty="0" err="1"/>
              <a:t>view_connections</a:t>
            </a:r>
            <a:r>
              <a:rPr lang="en-US" dirty="0"/>
              <a:t> &lt;file.py&gt;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127</a:t>
            </a:fld>
            <a:endParaRPr lang="en-US"/>
          </a:p>
        </p:txBody>
      </p:sp>
      <p:pic>
        <p:nvPicPr>
          <p:cNvPr id="1026" name="Picture 2" descr="An example of a connection viewer">
            <a:extLst>
              <a:ext uri="{FF2B5EF4-FFF2-40B4-BE49-F238E27FC236}">
                <a16:creationId xmlns:a16="http://schemas.microsoft.com/office/drawing/2014/main" id="{5FD74073-E07B-427F-ABFE-C2FE4EC420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94" b="1600"/>
          <a:stretch/>
        </p:blipFill>
        <p:spPr bwMode="auto">
          <a:xfrm>
            <a:off x="1961931" y="1277670"/>
            <a:ext cx="7839345" cy="549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648762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n example of a profile icicle viewer">
            <a:extLst>
              <a:ext uri="{FF2B5EF4-FFF2-40B4-BE49-F238E27FC236}">
                <a16:creationId xmlns:a16="http://schemas.microsoft.com/office/drawing/2014/main" id="{C5A5B1F7-56FC-426E-9C37-5EB8D31DE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4" b="13706"/>
          <a:stretch/>
        </p:blipFill>
        <p:spPr bwMode="auto">
          <a:xfrm>
            <a:off x="348456" y="1205040"/>
            <a:ext cx="11495087" cy="5446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1056387"/>
          </a:xfrm>
        </p:spPr>
        <p:txBody>
          <a:bodyPr>
            <a:normAutofit fontScale="90000"/>
          </a:bodyPr>
          <a:lstStyle/>
          <a:p>
            <a:r>
              <a:rPr lang="en-US" dirty="0"/>
              <a:t>Speed and memory profiling:</a:t>
            </a:r>
            <a:br>
              <a:rPr lang="en-US" dirty="0"/>
            </a:br>
            <a:r>
              <a:rPr lang="en-US" dirty="0" err="1"/>
              <a:t>openmdao</a:t>
            </a:r>
            <a:r>
              <a:rPr lang="en-US" dirty="0"/>
              <a:t> </a:t>
            </a:r>
            <a:r>
              <a:rPr lang="en-US" dirty="0" err="1"/>
              <a:t>iprof</a:t>
            </a:r>
            <a:r>
              <a:rPr lang="en-US" dirty="0"/>
              <a:t> &lt;file.py&gt;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0822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1641376"/>
          </a:xfrm>
        </p:spPr>
        <p:txBody>
          <a:bodyPr>
            <a:normAutofit/>
          </a:bodyPr>
          <a:lstStyle/>
          <a:p>
            <a:r>
              <a:rPr lang="en-US" dirty="0"/>
              <a:t>Call tracing:</a:t>
            </a:r>
            <a:br>
              <a:rPr lang="en-US" dirty="0"/>
            </a:br>
            <a:r>
              <a:rPr lang="en-US" dirty="0" err="1"/>
              <a:t>openmdao</a:t>
            </a:r>
            <a:r>
              <a:rPr lang="en-US" dirty="0"/>
              <a:t> </a:t>
            </a:r>
            <a:r>
              <a:rPr lang="en-US" dirty="0" err="1"/>
              <a:t>call_tree</a:t>
            </a:r>
            <a:r>
              <a:rPr lang="en-US" dirty="0"/>
              <a:t> &lt;method&gt;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1F2047-7BE6-491E-B9D3-97CED15FF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273" y="2351314"/>
            <a:ext cx="6512663" cy="380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914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7" y="2090057"/>
            <a:ext cx="11446567" cy="4086906"/>
          </a:xfrm>
        </p:spPr>
        <p:txBody>
          <a:bodyPr>
            <a:normAutofit/>
          </a:bodyPr>
          <a:lstStyle/>
          <a:p>
            <a:r>
              <a:rPr lang="en-US" sz="3200" dirty="0"/>
              <a:t>Learn enough to run a useful OpenMDAO model</a:t>
            </a:r>
          </a:p>
          <a:p>
            <a:endParaRPr lang="en-US" sz="3200" dirty="0"/>
          </a:p>
          <a:p>
            <a:r>
              <a:rPr lang="en-US" sz="3200" dirty="0"/>
              <a:t>Gain some intuition about the operating theory</a:t>
            </a:r>
          </a:p>
          <a:p>
            <a:endParaRPr lang="en-US" sz="3200" dirty="0"/>
          </a:p>
          <a:p>
            <a:r>
              <a:rPr lang="en-US" sz="3200" dirty="0"/>
              <a:t>Get excited about using analytic derivatives for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8BBD8-3536-4C2D-821A-B9DA84816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8862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761053"/>
          </a:xfrm>
        </p:spPr>
        <p:txBody>
          <a:bodyPr/>
          <a:lstStyle/>
          <a:p>
            <a:r>
              <a:rPr lang="en-US" dirty="0"/>
              <a:t>Surrogate modeling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130</a:t>
            </a:fld>
            <a:endParaRPr lang="en-US"/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FAA251E9-3E76-4442-9CEC-86EA7ED27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649" y="1906621"/>
            <a:ext cx="9850120" cy="4351338"/>
          </a:xfrm>
        </p:spPr>
        <p:txBody>
          <a:bodyPr>
            <a:normAutofit/>
          </a:bodyPr>
          <a:lstStyle/>
          <a:p>
            <a:r>
              <a:rPr lang="en-US" dirty="0"/>
              <a:t>Built-in methods for structured and unstructured data interpolation</a:t>
            </a:r>
          </a:p>
          <a:p>
            <a:pPr lvl="1"/>
            <a:r>
              <a:rPr lang="en-US" dirty="0"/>
              <a:t>Kriging surrogate</a:t>
            </a:r>
          </a:p>
          <a:p>
            <a:pPr lvl="1"/>
            <a:r>
              <a:rPr lang="en-US" dirty="0"/>
              <a:t>Nearest neighbor</a:t>
            </a:r>
          </a:p>
          <a:p>
            <a:pPr lvl="1"/>
            <a:r>
              <a:rPr lang="en-US" dirty="0"/>
              <a:t>Response surface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18E04A-1AED-456B-9B86-C64EC2CD4E15}"/>
              </a:ext>
            </a:extLst>
          </p:cNvPr>
          <p:cNvSpPr/>
          <p:nvPr/>
        </p:nvSpPr>
        <p:spPr>
          <a:xfrm>
            <a:off x="884108" y="4855122"/>
            <a:ext cx="109008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linkClick r:id="rId2"/>
              </a:rPr>
              <a:t>http://openmdao.org/twodocs/versions/latest/features/building_blocks/components/metamodelunstructured_comp.html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35793551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761053"/>
          </a:xfrm>
        </p:spPr>
        <p:txBody>
          <a:bodyPr/>
          <a:lstStyle/>
          <a:p>
            <a:r>
              <a:rPr lang="en-US" dirty="0"/>
              <a:t>Surrogate modeling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131</a:t>
            </a:fld>
            <a:endParaRPr lang="en-US"/>
          </a:p>
        </p:txBody>
      </p:sp>
      <p:pic>
        <p:nvPicPr>
          <p:cNvPr id="4" name="Picture 103">
            <a:extLst>
              <a:ext uri="{FF2B5EF4-FFF2-40B4-BE49-F238E27FC236}">
                <a16:creationId xmlns:a16="http://schemas.microsoft.com/office/drawing/2014/main" id="{D287C528-4200-483E-918D-5D3F951F42D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698874" y="756847"/>
            <a:ext cx="7396560" cy="60159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280359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761053"/>
          </a:xfrm>
        </p:spPr>
        <p:txBody>
          <a:bodyPr/>
          <a:lstStyle/>
          <a:p>
            <a:r>
              <a:rPr lang="en-US" dirty="0"/>
              <a:t>Trajectory optimization: </a:t>
            </a:r>
            <a:r>
              <a:rPr lang="en-US" dirty="0" err="1"/>
              <a:t>Dymos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132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86510D-DE7C-4B2D-988B-97881947D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6399" y="1124542"/>
            <a:ext cx="6429442" cy="4790090"/>
          </a:xfrm>
          <a:prstGeom prst="rect">
            <a:avLst/>
          </a:prstGeom>
        </p:spPr>
      </p:pic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9B2092D4-BEB6-476E-9725-D6FD56383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303" y="1343918"/>
            <a:ext cx="4545968" cy="4351338"/>
          </a:xfrm>
        </p:spPr>
        <p:txBody>
          <a:bodyPr>
            <a:normAutofit/>
          </a:bodyPr>
          <a:lstStyle/>
          <a:p>
            <a:r>
              <a:rPr lang="en-US" i="1" dirty="0" err="1"/>
              <a:t>Dymos</a:t>
            </a:r>
            <a:r>
              <a:rPr lang="en-US" dirty="0"/>
              <a:t> is a tool built using </a:t>
            </a:r>
            <a:r>
              <a:rPr lang="en-US" dirty="0" err="1"/>
              <a:t>OpenMDAO</a:t>
            </a:r>
            <a:r>
              <a:rPr lang="en-US" dirty="0"/>
              <a:t> that solves optimal control problems involving multidisciplinary system</a:t>
            </a:r>
          </a:p>
          <a:p>
            <a:endParaRPr lang="en-US" dirty="0"/>
          </a:p>
          <a:p>
            <a:r>
              <a:rPr lang="en-US" dirty="0"/>
              <a:t>Example optimal trajectory for an aircraft climb shown on right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203EF1-9C45-4F84-88BA-A6D7FFA332F1}"/>
              </a:ext>
            </a:extLst>
          </p:cNvPr>
          <p:cNvSpPr/>
          <p:nvPr/>
        </p:nvSpPr>
        <p:spPr>
          <a:xfrm>
            <a:off x="764368" y="5894685"/>
            <a:ext cx="48515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3"/>
              </a:rPr>
              <a:t>http://github.com/openmdao/dymos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569758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8C3169-F959-46A9-BB1F-B8E128733A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36" t="12339" r="2965" b="4679"/>
          <a:stretch/>
        </p:blipFill>
        <p:spPr>
          <a:xfrm>
            <a:off x="2283396" y="1115515"/>
            <a:ext cx="8825475" cy="45419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193"/>
            <a:ext cx="10515600" cy="761053"/>
          </a:xfrm>
        </p:spPr>
        <p:txBody>
          <a:bodyPr/>
          <a:lstStyle/>
          <a:p>
            <a:r>
              <a:rPr lang="en-US" dirty="0"/>
              <a:t>Propulsion optimization: </a:t>
            </a:r>
            <a:r>
              <a:rPr lang="en-US" dirty="0" err="1"/>
              <a:t>PyCycle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3DF56F-4DDF-4E65-8289-8CC21944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133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E7234-831F-473B-AD49-45C68C154A2E}"/>
              </a:ext>
            </a:extLst>
          </p:cNvPr>
          <p:cNvSpPr/>
          <p:nvPr/>
        </p:nvSpPr>
        <p:spPr>
          <a:xfrm>
            <a:off x="378633" y="5188044"/>
            <a:ext cx="6096000" cy="166199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E. S. Hendricks and J. S. Gray, “</a:t>
            </a:r>
            <a:r>
              <a:rPr lang="en-US" b="1" dirty="0" err="1"/>
              <a:t>Pycycle</a:t>
            </a:r>
            <a:r>
              <a:rPr lang="en-US" b="1" dirty="0"/>
              <a:t>: a tool for efficient optimization of gas turbine engine cycles,” </a:t>
            </a:r>
            <a:r>
              <a:rPr lang="en-US" b="1" i="1" dirty="0"/>
              <a:t>Aerospace</a:t>
            </a:r>
            <a:r>
              <a:rPr lang="en-US" b="1" dirty="0"/>
              <a:t>, vol. 6, </a:t>
            </a:r>
            <a:r>
              <a:rPr lang="en-US" b="1" dirty="0" err="1"/>
              <a:t>iss</a:t>
            </a:r>
            <a:r>
              <a:rPr lang="en-US" b="1" dirty="0"/>
              <a:t>. 87, 2019. </a:t>
            </a:r>
          </a:p>
          <a:p>
            <a:endParaRPr lang="en-US" sz="2400" b="1" dirty="0"/>
          </a:p>
          <a:p>
            <a:r>
              <a:rPr lang="en-US" sz="2400" dirty="0">
                <a:hlinkClick r:id="rId3"/>
              </a:rPr>
              <a:t>https://github.com/openmdao/pycycle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25666897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421"/>
            <a:ext cx="10515600" cy="751738"/>
          </a:xfrm>
        </p:spPr>
        <p:txBody>
          <a:bodyPr/>
          <a:lstStyle/>
          <a:p>
            <a:r>
              <a:rPr lang="en-US" dirty="0"/>
              <a:t>Recap of today’s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0221"/>
            <a:ext cx="10767647" cy="559125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err="1"/>
              <a:t>OpenMDAO</a:t>
            </a:r>
            <a:r>
              <a:rPr lang="en-US" sz="3200" dirty="0"/>
              <a:t> intro and basics</a:t>
            </a:r>
          </a:p>
          <a:p>
            <a:pPr lvl="1"/>
            <a:r>
              <a:rPr lang="en-US" sz="2800" dirty="0"/>
              <a:t>Lab 0: Explicit components and connections</a:t>
            </a:r>
            <a:br>
              <a:rPr lang="en-US" sz="2800" dirty="0"/>
            </a:br>
            <a:endParaRPr lang="en-US" sz="2800" dirty="0"/>
          </a:p>
          <a:p>
            <a:r>
              <a:rPr lang="en-US" sz="3200" dirty="0"/>
              <a:t>Using solvers with implicit models</a:t>
            </a:r>
          </a:p>
          <a:p>
            <a:pPr lvl="1"/>
            <a:r>
              <a:rPr lang="en-US" sz="2800" dirty="0"/>
              <a:t>Lab 1: Comparing gradient-free and gradient-based solvers</a:t>
            </a:r>
            <a:br>
              <a:rPr lang="en-US" sz="2800" dirty="0"/>
            </a:br>
            <a:endParaRPr lang="en-US" sz="2800" dirty="0"/>
          </a:p>
          <a:p>
            <a:r>
              <a:rPr lang="en-US" sz="3200" dirty="0"/>
              <a:t>Optimization with and without analytic derivatives</a:t>
            </a:r>
          </a:p>
          <a:p>
            <a:pPr lvl="1"/>
            <a:r>
              <a:rPr lang="en-US" sz="2800" dirty="0"/>
              <a:t>Lab 2: Optimizing the thickness distribution of a simple beam</a:t>
            </a:r>
            <a:br>
              <a:rPr lang="en-US" sz="2800" dirty="0"/>
            </a:br>
            <a:endParaRPr lang="en-US" sz="2800" dirty="0"/>
          </a:p>
          <a:p>
            <a:r>
              <a:rPr lang="en-US" sz="3200" dirty="0"/>
              <a:t>Wrapping external codes</a:t>
            </a:r>
          </a:p>
          <a:p>
            <a:pPr lvl="1"/>
            <a:r>
              <a:rPr lang="en-US" sz="2800" dirty="0"/>
              <a:t>Lab 3: Wrapping external codes as explicit and implicit components</a:t>
            </a:r>
          </a:p>
          <a:p>
            <a:endParaRPr lang="en-US" sz="3200" dirty="0"/>
          </a:p>
          <a:p>
            <a:r>
              <a:rPr lang="en-US" sz="3200" dirty="0"/>
              <a:t>Advanced topics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28149F-465F-473C-9AEC-FD5D72A79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7734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7" name="IMG_1528.jpg" descr="IMG_1528.jpg"/>
          <p:cNvPicPr>
            <a:picLocks noChangeAspect="1"/>
          </p:cNvPicPr>
          <p:nvPr/>
        </p:nvPicPr>
        <p:blipFill rotWithShape="1">
          <a:blip r:embed="rId2"/>
          <a:srcRect l="25569" t="1" r="36894" b="-642"/>
          <a:stretch/>
        </p:blipFill>
        <p:spPr>
          <a:xfrm rot="21538867">
            <a:off x="-71303" y="-186135"/>
            <a:ext cx="12371950" cy="7243480"/>
          </a:xfrm>
          <a:prstGeom prst="rect">
            <a:avLst/>
          </a:prstGeom>
          <a:ln w="12700">
            <a:miter lim="400000"/>
          </a:ln>
        </p:spPr>
      </p:pic>
      <p:sp>
        <p:nvSpPr>
          <p:cNvPr id="1418" name="Tusen takk!"/>
          <p:cNvSpPr txBox="1">
            <a:spLocks noGrp="1"/>
          </p:cNvSpPr>
          <p:nvPr>
            <p:ph type="title" idx="4294967295"/>
          </p:nvPr>
        </p:nvSpPr>
        <p:spPr>
          <a:xfrm>
            <a:off x="2149363" y="685793"/>
            <a:ext cx="8584310" cy="1112444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7900" b="1"/>
            </a:lvl1pPr>
          </a:lstStyle>
          <a:p>
            <a:r>
              <a:t>Tusen takk!</a:t>
            </a:r>
          </a:p>
        </p:txBody>
      </p:sp>
      <p:pic>
        <p:nvPicPr>
          <p:cNvPr id="1419" name="Image" descr="Image"/>
          <p:cNvPicPr>
            <a:picLocks noGrp="1" noChangeAspect="1"/>
          </p:cNvPicPr>
          <p:nvPr>
            <p:ph type="pic" idx="15"/>
          </p:nvPr>
        </p:nvPicPr>
        <p:blipFill>
          <a:blip r:embed="rId3"/>
          <a:stretch>
            <a:fillRect/>
          </a:stretch>
        </p:blipFill>
        <p:spPr>
          <a:xfrm>
            <a:off x="1752468" y="5455602"/>
            <a:ext cx="2887341" cy="908456"/>
          </a:xfrm>
          <a:prstGeom prst="rect">
            <a:avLst/>
          </a:prstGeom>
        </p:spPr>
      </p:pic>
      <p:pic>
        <p:nvPicPr>
          <p:cNvPr id="1420" name="ntnu_logo.png" descr="ntnu_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0024" y="5510976"/>
            <a:ext cx="3320813" cy="6301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usen takk!">
            <a:extLst>
              <a:ext uri="{FF2B5EF4-FFF2-40B4-BE49-F238E27FC236}">
                <a16:creationId xmlns:a16="http://schemas.microsoft.com/office/drawing/2014/main" id="{5BE69254-C340-4F84-B057-C730B5921818}"/>
              </a:ext>
            </a:extLst>
          </p:cNvPr>
          <p:cNvSpPr txBox="1">
            <a:spLocks/>
          </p:cNvSpPr>
          <p:nvPr/>
        </p:nvSpPr>
        <p:spPr>
          <a:xfrm>
            <a:off x="3196138" y="310946"/>
            <a:ext cx="8584310" cy="11124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900" b="1" kern="120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dirty="0" err="1"/>
              <a:t>Tusen</a:t>
            </a:r>
            <a:r>
              <a:rPr lang="en-US" dirty="0"/>
              <a:t> </a:t>
            </a:r>
            <a:r>
              <a:rPr lang="en-US" dirty="0" err="1"/>
              <a:t>takk</a:t>
            </a:r>
            <a:r>
              <a:rPr lang="en-US" dirty="0"/>
              <a:t>!</a:t>
            </a:r>
          </a:p>
        </p:txBody>
      </p:sp>
      <p:pic>
        <p:nvPicPr>
          <p:cNvPr id="8" name="Image" descr="Image">
            <a:extLst>
              <a:ext uri="{FF2B5EF4-FFF2-40B4-BE49-F238E27FC236}">
                <a16:creationId xmlns:a16="http://schemas.microsoft.com/office/drawing/2014/main" id="{FF5E6D61-9551-43F3-8990-D24D5C912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468" y="5455602"/>
            <a:ext cx="2887341" cy="908456"/>
          </a:xfrm>
          <a:prstGeom prst="rect">
            <a:avLst/>
          </a:prstGeom>
        </p:spPr>
      </p:pic>
      <p:pic>
        <p:nvPicPr>
          <p:cNvPr id="9" name="ntnu_logo.png" descr="ntnu_logo.png">
            <a:extLst>
              <a:ext uri="{FF2B5EF4-FFF2-40B4-BE49-F238E27FC236}">
                <a16:creationId xmlns:a16="http://schemas.microsoft.com/office/drawing/2014/main" id="{AC02069E-DB63-4636-A003-1023DC576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024" y="5510976"/>
            <a:ext cx="3320813" cy="63018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6017273-8D2D-4508-8B64-E57E6496546D}"/>
              </a:ext>
            </a:extLst>
          </p:cNvPr>
          <p:cNvSpPr/>
          <p:nvPr/>
        </p:nvSpPr>
        <p:spPr>
          <a:xfrm>
            <a:off x="1834480" y="1638580"/>
            <a:ext cx="8797550" cy="324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Aft>
                <a:spcPts val="1000"/>
              </a:spcAft>
            </a:pPr>
            <a:r>
              <a:rPr lang="en-US" sz="3600" dirty="0"/>
              <a:t>Subscribe to MDO Lab e-mail updates by sending a blank e-mail to:</a:t>
            </a:r>
          </a:p>
          <a:p>
            <a:pPr algn="ctr">
              <a:lnSpc>
                <a:spcPct val="100000"/>
              </a:lnSpc>
              <a:spcAft>
                <a:spcPts val="1000"/>
              </a:spcAft>
            </a:pPr>
            <a:r>
              <a:rPr lang="en-US" sz="3600" dirty="0">
                <a:hlinkClick r:id="rId4"/>
              </a:rPr>
              <a:t>engopt-join@mdolab.engin.umich.edu</a:t>
            </a:r>
            <a:endParaRPr lang="en-US" sz="3600" dirty="0"/>
          </a:p>
          <a:p>
            <a:pPr algn="ctr">
              <a:lnSpc>
                <a:spcPct val="100000"/>
              </a:lnSpc>
              <a:spcAft>
                <a:spcPts val="1000"/>
              </a:spcAft>
            </a:pPr>
            <a:endParaRPr lang="en-US" sz="3600" spc="-1" dirty="0">
              <a:solidFill>
                <a:srgbClr val="000000"/>
              </a:solidFill>
              <a:latin typeface="Helvetica" panose="020B0604020202020204" pitchFamily="34" charset="0"/>
              <a:ea typeface="DejaVu Sans"/>
            </a:endParaRPr>
          </a:p>
          <a:p>
            <a:pPr algn="ctr">
              <a:lnSpc>
                <a:spcPct val="100000"/>
              </a:lnSpc>
              <a:spcAft>
                <a:spcPts val="1000"/>
              </a:spcAft>
            </a:pPr>
            <a:r>
              <a:rPr lang="en-US" sz="3600" dirty="0">
                <a:hlinkClick r:id="rId5"/>
              </a:rPr>
              <a:t>http://mdolab.engin.umich.edu/</a:t>
            </a:r>
            <a:endParaRPr lang="en-US" sz="3600" spc="-1" dirty="0">
              <a:solidFill>
                <a:srgbClr val="000000"/>
              </a:solidFill>
              <a:latin typeface="Helvetica" panose="020B0604020202020204" pitchFamily="34" charset="0"/>
              <a:ea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446603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36564" cy="1325563"/>
          </a:xfrm>
        </p:spPr>
        <p:txBody>
          <a:bodyPr/>
          <a:lstStyle/>
          <a:p>
            <a:r>
              <a:rPr lang="en-US" dirty="0"/>
              <a:t>Brief introduction to optimization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7" y="2090057"/>
            <a:ext cx="11446567" cy="4086906"/>
          </a:xfrm>
        </p:spPr>
        <p:txBody>
          <a:bodyPr>
            <a:normAutofit/>
          </a:bodyPr>
          <a:lstStyle/>
          <a:p>
            <a:r>
              <a:rPr lang="en-US" sz="3200" dirty="0"/>
              <a:t>What is an optimization problem?</a:t>
            </a:r>
          </a:p>
          <a:p>
            <a:endParaRPr lang="en-US" sz="3200" dirty="0"/>
          </a:p>
          <a:p>
            <a:r>
              <a:rPr lang="en-US" sz="3200" dirty="0"/>
              <a:t>Gradient-free vs gradient-based optimizers</a:t>
            </a:r>
          </a:p>
          <a:p>
            <a:endParaRPr lang="en-US" sz="3200" dirty="0"/>
          </a:p>
          <a:p>
            <a:r>
              <a:rPr lang="en-US" sz="3200" dirty="0"/>
              <a:t>How to get derivatives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8BBD8-3536-4C2D-821A-B9DA84816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31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Numerical optimization provides a way to…"/>
          <p:cNvSpPr txBox="1">
            <a:spLocks noGrp="1"/>
          </p:cNvSpPr>
          <p:nvPr>
            <p:ph type="body" idx="13"/>
          </p:nvPr>
        </p:nvSpPr>
        <p:spPr>
          <a:xfrm>
            <a:off x="386206" y="192882"/>
            <a:ext cx="11489635" cy="136870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4400" b="1" dirty="0"/>
              <a:t>Numerical optimization provides a way to </a:t>
            </a:r>
          </a:p>
          <a:p>
            <a:r>
              <a:rPr sz="4400" b="1" dirty="0"/>
              <a:t>fully automate the design process</a:t>
            </a:r>
          </a:p>
        </p:txBody>
      </p:sp>
      <p:grpSp>
        <p:nvGrpSpPr>
          <p:cNvPr id="340" name="Group"/>
          <p:cNvGrpSpPr/>
          <p:nvPr/>
        </p:nvGrpSpPr>
        <p:grpSpPr>
          <a:xfrm>
            <a:off x="4777395" y="1926300"/>
            <a:ext cx="3216598" cy="1736179"/>
            <a:chOff x="0" y="0"/>
            <a:chExt cx="4574715" cy="2469232"/>
          </a:xfrm>
        </p:grpSpPr>
        <p:sp>
          <p:nvSpPr>
            <p:cNvPr id="338" name="Rounded Rectangle"/>
            <p:cNvSpPr/>
            <p:nvPr/>
          </p:nvSpPr>
          <p:spPr>
            <a:xfrm>
              <a:off x="0" y="0"/>
              <a:ext cx="4574716" cy="2469233"/>
            </a:xfrm>
            <a:prstGeom prst="roundRect">
              <a:avLst>
                <a:gd name="adj" fmla="val 13676"/>
              </a:avLst>
            </a:prstGeom>
            <a:solidFill>
              <a:srgbClr val="1844B9"/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2109"/>
            </a:p>
          </p:txBody>
        </p:sp>
        <p:pic>
          <p:nvPicPr>
            <p:cNvPr id="339" name="wallpaper2.png" descr="wallpaper2.png"/>
            <p:cNvPicPr>
              <a:picLocks noChangeAspect="1"/>
            </p:cNvPicPr>
            <p:nvPr/>
          </p:nvPicPr>
          <p:blipFill>
            <a:blip r:embed="rId3"/>
            <a:srcRect l="2321" r="2321"/>
            <a:stretch>
              <a:fillRect/>
            </a:stretch>
          </p:blipFill>
          <p:spPr>
            <a:xfrm>
              <a:off x="156550" y="73290"/>
              <a:ext cx="4261615" cy="22255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41" name="Line"/>
          <p:cNvSpPr/>
          <p:nvPr/>
        </p:nvSpPr>
        <p:spPr>
          <a:xfrm>
            <a:off x="4075390" y="2795658"/>
            <a:ext cx="624569" cy="1"/>
          </a:xfrm>
          <a:prstGeom prst="line">
            <a:avLst/>
          </a:prstGeom>
          <a:ln w="127000">
            <a:solidFill>
              <a:srgbClr val="797979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 defTabSz="410751">
              <a:defRPr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2531"/>
          </a:p>
        </p:txBody>
      </p:sp>
      <p:sp>
        <p:nvSpPr>
          <p:cNvPr id="342" name="Line"/>
          <p:cNvSpPr/>
          <p:nvPr/>
        </p:nvSpPr>
        <p:spPr>
          <a:xfrm>
            <a:off x="8099308" y="2480572"/>
            <a:ext cx="624569" cy="1"/>
          </a:xfrm>
          <a:prstGeom prst="line">
            <a:avLst/>
          </a:prstGeom>
          <a:ln w="127000">
            <a:solidFill>
              <a:srgbClr val="797979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 defTabSz="410751">
              <a:defRPr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2531"/>
          </a:p>
        </p:txBody>
      </p:sp>
      <p:sp>
        <p:nvSpPr>
          <p:cNvPr id="343" name="Wing span…"/>
          <p:cNvSpPr/>
          <p:nvPr/>
        </p:nvSpPr>
        <p:spPr>
          <a:xfrm>
            <a:off x="1986110" y="2001831"/>
            <a:ext cx="2172845" cy="1587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defTabSz="410751">
              <a:spcBef>
                <a:spcPts val="422"/>
              </a:spcBef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Wing span</a:t>
            </a:r>
          </a:p>
          <a:p>
            <a:pPr defTabSz="410751">
              <a:spcBef>
                <a:spcPts val="422"/>
              </a:spcBef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Airfoil shapes</a:t>
            </a:r>
          </a:p>
          <a:p>
            <a:pPr defTabSz="410751">
              <a:spcBef>
                <a:spcPts val="422"/>
              </a:spcBef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Structural sizing</a:t>
            </a:r>
          </a:p>
        </p:txBody>
      </p:sp>
      <p:sp>
        <p:nvSpPr>
          <p:cNvPr id="344" name="Fuel burn"/>
          <p:cNvSpPr/>
          <p:nvPr/>
        </p:nvSpPr>
        <p:spPr>
          <a:xfrm>
            <a:off x="8791025" y="2199428"/>
            <a:ext cx="1633563" cy="56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 algn="ctr" defTabSz="584200"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000" dirty="0"/>
              <a:t>Fuel burn</a:t>
            </a:r>
          </a:p>
        </p:txBody>
      </p:sp>
      <p:sp>
        <p:nvSpPr>
          <p:cNvPr id="345" name="Line"/>
          <p:cNvSpPr/>
          <p:nvPr/>
        </p:nvSpPr>
        <p:spPr>
          <a:xfrm>
            <a:off x="8099308" y="3142170"/>
            <a:ext cx="624569" cy="1"/>
          </a:xfrm>
          <a:prstGeom prst="line">
            <a:avLst/>
          </a:prstGeom>
          <a:ln w="127000">
            <a:solidFill>
              <a:srgbClr val="797979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 defTabSz="410751">
              <a:defRPr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2531"/>
          </a:p>
        </p:txBody>
      </p:sp>
      <p:sp>
        <p:nvSpPr>
          <p:cNvPr id="346" name="Structural stresses"/>
          <p:cNvSpPr/>
          <p:nvPr/>
        </p:nvSpPr>
        <p:spPr>
          <a:xfrm>
            <a:off x="8992898" y="2832838"/>
            <a:ext cx="2528399" cy="79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 defTabSz="584200"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000" dirty="0"/>
              <a:t>Structural stresses</a:t>
            </a:r>
          </a:p>
        </p:txBody>
      </p:sp>
      <p:sp>
        <p:nvSpPr>
          <p:cNvPr id="347" name="minimize…"/>
          <p:cNvSpPr/>
          <p:nvPr/>
        </p:nvSpPr>
        <p:spPr>
          <a:xfrm>
            <a:off x="4675359" y="4996000"/>
            <a:ext cx="1892939" cy="1322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r" defTabSz="410751">
              <a:lnSpc>
                <a:spcPct val="120000"/>
              </a:lnSpc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minimize</a:t>
            </a:r>
          </a:p>
          <a:p>
            <a:pPr algn="r" defTabSz="410751">
              <a:lnSpc>
                <a:spcPct val="120000"/>
              </a:lnSpc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with respect to</a:t>
            </a:r>
          </a:p>
          <a:p>
            <a:pPr algn="r" defTabSz="410751">
              <a:lnSpc>
                <a:spcPct val="120000"/>
              </a:lnSpc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subject to</a:t>
            </a:r>
          </a:p>
        </p:txBody>
      </p:sp>
      <p:sp>
        <p:nvSpPr>
          <p:cNvPr id="348" name="f(x)…"/>
          <p:cNvSpPr/>
          <p:nvPr/>
        </p:nvSpPr>
        <p:spPr>
          <a:xfrm>
            <a:off x="6680732" y="4996000"/>
            <a:ext cx="1203186" cy="1322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defTabSz="410751">
              <a:lnSpc>
                <a:spcPct val="120000"/>
              </a:lnSpc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f(x)</a:t>
            </a:r>
          </a:p>
          <a:p>
            <a:pPr defTabSz="410751">
              <a:lnSpc>
                <a:spcPct val="120000"/>
              </a:lnSpc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x</a:t>
            </a:r>
          </a:p>
          <a:p>
            <a:pPr defTabSz="410751">
              <a:lnSpc>
                <a:spcPct val="120000"/>
              </a:lnSpc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c(x) ≤ 0</a:t>
            </a:r>
          </a:p>
        </p:txBody>
      </p:sp>
      <p:sp>
        <p:nvSpPr>
          <p:cNvPr id="349" name="Design optimization problem:"/>
          <p:cNvSpPr/>
          <p:nvPr/>
        </p:nvSpPr>
        <p:spPr>
          <a:xfrm>
            <a:off x="2756377" y="4874812"/>
            <a:ext cx="1806548" cy="1736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 defTabSz="584200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000" dirty="0"/>
              <a:t>Design optimization problem:</a:t>
            </a:r>
          </a:p>
        </p:txBody>
      </p:sp>
      <p:sp>
        <p:nvSpPr>
          <p:cNvPr id="350" name="Rectangle"/>
          <p:cNvSpPr/>
          <p:nvPr/>
        </p:nvSpPr>
        <p:spPr>
          <a:xfrm>
            <a:off x="4640560" y="4879276"/>
            <a:ext cx="5393895" cy="1727250"/>
          </a:xfrm>
          <a:prstGeom prst="rect">
            <a:avLst/>
          </a:prstGeom>
          <a:ln w="12700">
            <a:solidFill>
              <a:srgbClr val="797979"/>
            </a:solidFill>
            <a:miter lim="400000"/>
          </a:ln>
        </p:spPr>
        <p:txBody>
          <a:bodyPr lIns="35719" tIns="35719" rIns="35719" bIns="35719" anchor="ctr"/>
          <a:lstStyle/>
          <a:p>
            <a:pPr algn="ctr" defTabSz="580409">
              <a:defRPr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266"/>
          </a:p>
        </p:txBody>
      </p:sp>
      <p:sp>
        <p:nvSpPr>
          <p:cNvPr id="351" name="objective…"/>
          <p:cNvSpPr/>
          <p:nvPr/>
        </p:nvSpPr>
        <p:spPr>
          <a:xfrm>
            <a:off x="7797597" y="4996000"/>
            <a:ext cx="2644461" cy="1322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defTabSz="410751">
              <a:lnSpc>
                <a:spcPct val="120000"/>
              </a:lnSpc>
              <a:defRPr>
                <a:solidFill>
                  <a:srgbClr val="0329D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objective</a:t>
            </a:r>
          </a:p>
          <a:p>
            <a:pPr defTabSz="410751">
              <a:lnSpc>
                <a:spcPct val="120000"/>
              </a:lnSpc>
              <a:defRPr>
                <a:solidFill>
                  <a:srgbClr val="0329D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design variables</a:t>
            </a:r>
          </a:p>
          <a:p>
            <a:pPr defTabSz="410751">
              <a:lnSpc>
                <a:spcPct val="120000"/>
              </a:lnSpc>
              <a:defRPr>
                <a:solidFill>
                  <a:srgbClr val="0329D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constraints</a:t>
            </a:r>
          </a:p>
        </p:txBody>
      </p:sp>
      <p:sp>
        <p:nvSpPr>
          <p:cNvPr id="352" name="Line"/>
          <p:cNvSpPr/>
          <p:nvPr/>
        </p:nvSpPr>
        <p:spPr>
          <a:xfrm>
            <a:off x="2855067" y="3443154"/>
            <a:ext cx="6743903" cy="826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007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</a:path>
            </a:pathLst>
          </a:custGeom>
          <a:ln w="127000">
            <a:solidFill>
              <a:srgbClr val="4F8F00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 defTabSz="410751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 sz="2812"/>
          </a:p>
        </p:txBody>
      </p:sp>
      <p:sp>
        <p:nvSpPr>
          <p:cNvPr id="353" name="Design changes"/>
          <p:cNvSpPr/>
          <p:nvPr/>
        </p:nvSpPr>
        <p:spPr>
          <a:xfrm>
            <a:off x="5359491" y="3752275"/>
            <a:ext cx="2052405" cy="562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 algn="ctr" defTabSz="584200">
              <a:defRPr>
                <a:solidFill>
                  <a:srgbClr val="4F8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000" dirty="0"/>
              <a:t>Design changes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3BD1A5-6C49-4EF9-B131-7A380D3C4C5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" grpId="0" animBg="1" advAuto="0"/>
      <p:bldP spid="348" grpId="0" animBg="1" advAuto="0"/>
      <p:bldP spid="349" grpId="0" animBg="1" advAuto="0"/>
      <p:bldP spid="350" grpId="0" animBg="1" advAuto="0"/>
      <p:bldP spid="351" grpId="0" animBg="1" advAuto="0"/>
      <p:bldP spid="352" grpId="0" animBg="1" advAuto="0"/>
      <p:bldP spid="353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Numerical optimization provides a way to…"/>
          <p:cNvSpPr txBox="1">
            <a:spLocks noGrp="1"/>
          </p:cNvSpPr>
          <p:nvPr>
            <p:ph type="body" idx="13"/>
          </p:nvPr>
        </p:nvSpPr>
        <p:spPr>
          <a:xfrm>
            <a:off x="386206" y="192882"/>
            <a:ext cx="11489635" cy="136870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4400" b="1" dirty="0"/>
              <a:t>Numerical optimization provides a way to </a:t>
            </a:r>
          </a:p>
          <a:p>
            <a:r>
              <a:rPr sz="4400" b="1" dirty="0"/>
              <a:t>fully automate the design process</a:t>
            </a:r>
          </a:p>
        </p:txBody>
      </p:sp>
      <p:grpSp>
        <p:nvGrpSpPr>
          <p:cNvPr id="340" name="Group"/>
          <p:cNvGrpSpPr/>
          <p:nvPr/>
        </p:nvGrpSpPr>
        <p:grpSpPr>
          <a:xfrm>
            <a:off x="4777395" y="1926300"/>
            <a:ext cx="3216598" cy="1736179"/>
            <a:chOff x="0" y="0"/>
            <a:chExt cx="4574715" cy="2469232"/>
          </a:xfrm>
        </p:grpSpPr>
        <p:sp>
          <p:nvSpPr>
            <p:cNvPr id="338" name="Rounded Rectangle"/>
            <p:cNvSpPr/>
            <p:nvPr/>
          </p:nvSpPr>
          <p:spPr>
            <a:xfrm>
              <a:off x="0" y="0"/>
              <a:ext cx="4574716" cy="2469233"/>
            </a:xfrm>
            <a:prstGeom prst="roundRect">
              <a:avLst>
                <a:gd name="adj" fmla="val 13676"/>
              </a:avLst>
            </a:prstGeom>
            <a:solidFill>
              <a:srgbClr val="1844B9"/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2109"/>
            </a:p>
          </p:txBody>
        </p:sp>
        <p:pic>
          <p:nvPicPr>
            <p:cNvPr id="339" name="wallpaper2.png" descr="wallpaper2.png"/>
            <p:cNvPicPr>
              <a:picLocks noChangeAspect="1"/>
            </p:cNvPicPr>
            <p:nvPr/>
          </p:nvPicPr>
          <p:blipFill>
            <a:blip r:embed="rId3"/>
            <a:srcRect l="2321" r="2321"/>
            <a:stretch>
              <a:fillRect/>
            </a:stretch>
          </p:blipFill>
          <p:spPr>
            <a:xfrm>
              <a:off x="156550" y="73290"/>
              <a:ext cx="4261615" cy="22255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41" name="Line"/>
          <p:cNvSpPr/>
          <p:nvPr/>
        </p:nvSpPr>
        <p:spPr>
          <a:xfrm>
            <a:off x="4075390" y="2795658"/>
            <a:ext cx="624569" cy="1"/>
          </a:xfrm>
          <a:prstGeom prst="line">
            <a:avLst/>
          </a:prstGeom>
          <a:ln w="127000">
            <a:solidFill>
              <a:srgbClr val="797979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 defTabSz="410751">
              <a:defRPr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2531"/>
          </a:p>
        </p:txBody>
      </p:sp>
      <p:sp>
        <p:nvSpPr>
          <p:cNvPr id="342" name="Line"/>
          <p:cNvSpPr/>
          <p:nvPr/>
        </p:nvSpPr>
        <p:spPr>
          <a:xfrm>
            <a:off x="8099308" y="2480572"/>
            <a:ext cx="624569" cy="1"/>
          </a:xfrm>
          <a:prstGeom prst="line">
            <a:avLst/>
          </a:prstGeom>
          <a:ln w="127000">
            <a:solidFill>
              <a:srgbClr val="797979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 defTabSz="410751">
              <a:defRPr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2531"/>
          </a:p>
        </p:txBody>
      </p:sp>
      <p:sp>
        <p:nvSpPr>
          <p:cNvPr id="343" name="Wing span…"/>
          <p:cNvSpPr/>
          <p:nvPr/>
        </p:nvSpPr>
        <p:spPr>
          <a:xfrm>
            <a:off x="1986110" y="2001831"/>
            <a:ext cx="2172845" cy="1587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defTabSz="410751">
              <a:spcBef>
                <a:spcPts val="422"/>
              </a:spcBef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Wing span</a:t>
            </a:r>
          </a:p>
          <a:p>
            <a:pPr defTabSz="410751">
              <a:spcBef>
                <a:spcPts val="422"/>
              </a:spcBef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Airfoil shapes</a:t>
            </a:r>
          </a:p>
          <a:p>
            <a:pPr defTabSz="410751">
              <a:spcBef>
                <a:spcPts val="422"/>
              </a:spcBef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2000" dirty="0"/>
              <a:t>Structural sizing</a:t>
            </a:r>
          </a:p>
        </p:txBody>
      </p:sp>
      <p:sp>
        <p:nvSpPr>
          <p:cNvPr id="344" name="Fuel burn"/>
          <p:cNvSpPr/>
          <p:nvPr/>
        </p:nvSpPr>
        <p:spPr>
          <a:xfrm>
            <a:off x="8791025" y="2199428"/>
            <a:ext cx="1633563" cy="56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 algn="ctr" defTabSz="584200"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000" dirty="0"/>
              <a:t>Fuel burn</a:t>
            </a:r>
          </a:p>
        </p:txBody>
      </p:sp>
      <p:sp>
        <p:nvSpPr>
          <p:cNvPr id="345" name="Line"/>
          <p:cNvSpPr/>
          <p:nvPr/>
        </p:nvSpPr>
        <p:spPr>
          <a:xfrm>
            <a:off x="8099308" y="3142170"/>
            <a:ext cx="624569" cy="1"/>
          </a:xfrm>
          <a:prstGeom prst="line">
            <a:avLst/>
          </a:prstGeom>
          <a:ln w="127000">
            <a:solidFill>
              <a:srgbClr val="797979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 defTabSz="410751">
              <a:defRPr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2531"/>
          </a:p>
        </p:txBody>
      </p:sp>
      <p:sp>
        <p:nvSpPr>
          <p:cNvPr id="346" name="Structural stresses"/>
          <p:cNvSpPr/>
          <p:nvPr/>
        </p:nvSpPr>
        <p:spPr>
          <a:xfrm>
            <a:off x="8992898" y="2832838"/>
            <a:ext cx="2528399" cy="79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 defTabSz="584200">
              <a:defRPr>
                <a:solidFill>
                  <a:srgbClr val="79797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000" dirty="0"/>
              <a:t>Structural stresses</a:t>
            </a:r>
          </a:p>
        </p:txBody>
      </p:sp>
      <p:sp>
        <p:nvSpPr>
          <p:cNvPr id="352" name="Line"/>
          <p:cNvSpPr/>
          <p:nvPr/>
        </p:nvSpPr>
        <p:spPr>
          <a:xfrm>
            <a:off x="2855067" y="3443154"/>
            <a:ext cx="6743903" cy="826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007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</a:path>
            </a:pathLst>
          </a:custGeom>
          <a:ln w="127000">
            <a:solidFill>
              <a:srgbClr val="4F8F00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 defTabSz="410751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 sz="2812"/>
          </a:p>
        </p:txBody>
      </p:sp>
      <p:sp>
        <p:nvSpPr>
          <p:cNvPr id="353" name="Design changes"/>
          <p:cNvSpPr/>
          <p:nvPr/>
        </p:nvSpPr>
        <p:spPr>
          <a:xfrm>
            <a:off x="5359491" y="3752275"/>
            <a:ext cx="2052405" cy="562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 algn="ctr" defTabSz="584200">
              <a:defRPr>
                <a:solidFill>
                  <a:srgbClr val="4F8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000" dirty="0"/>
              <a:t>Design changes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6416E659-7F81-4307-8441-BD774C0CB6F8}"/>
              </a:ext>
            </a:extLst>
          </p:cNvPr>
          <p:cNvSpPr/>
          <p:nvPr/>
        </p:nvSpPr>
        <p:spPr>
          <a:xfrm>
            <a:off x="1936015" y="3467791"/>
            <a:ext cx="8275096" cy="19633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007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</a:path>
            </a:pathLst>
          </a:custGeom>
          <a:ln w="127000">
            <a:solidFill>
              <a:srgbClr val="8D1A2E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 defTabSz="410751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 sz="2812"/>
          </a:p>
        </p:txBody>
      </p:sp>
      <p:sp>
        <p:nvSpPr>
          <p:cNvPr id="20" name="Reformulate optimization problem">
            <a:extLst>
              <a:ext uri="{FF2B5EF4-FFF2-40B4-BE49-F238E27FC236}">
                <a16:creationId xmlns:a16="http://schemas.microsoft.com/office/drawing/2014/main" id="{FDD96725-6859-4436-8E3E-CE4DBDDBC584}"/>
              </a:ext>
            </a:extLst>
          </p:cNvPr>
          <p:cNvSpPr/>
          <p:nvPr/>
        </p:nvSpPr>
        <p:spPr>
          <a:xfrm>
            <a:off x="3940324" y="4790609"/>
            <a:ext cx="4890740" cy="56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 algn="ctr" defTabSz="584200">
              <a:defRPr>
                <a:solidFill>
                  <a:srgbClr val="7C162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000" dirty="0"/>
              <a:t>Reformulate optimization problem</a:t>
            </a:r>
          </a:p>
        </p:txBody>
      </p:sp>
      <p:sp>
        <p:nvSpPr>
          <p:cNvPr id="21" name="Post-optimality studies">
            <a:extLst>
              <a:ext uri="{FF2B5EF4-FFF2-40B4-BE49-F238E27FC236}">
                <a16:creationId xmlns:a16="http://schemas.microsoft.com/office/drawing/2014/main" id="{8BBE8F6D-F26C-4571-BCA3-94539F1F42B0}"/>
              </a:ext>
            </a:extLst>
          </p:cNvPr>
          <p:cNvSpPr/>
          <p:nvPr/>
        </p:nvSpPr>
        <p:spPr>
          <a:xfrm>
            <a:off x="4042199" y="5828943"/>
            <a:ext cx="4890739" cy="56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 algn="ctr" defTabSz="584200">
              <a:defRPr>
                <a:solidFill>
                  <a:srgbClr val="7C162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000" dirty="0"/>
              <a:t>Post-optimality studies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EC48BB-1133-4774-A3D6-A86C6CB5CF6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33645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Lyu_rosenbrock_movie-3417.m4v" descr="Lyu_rosenbrock_movie-3417.m4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5646" y="1145094"/>
            <a:ext cx="7031288" cy="5621515"/>
          </a:xfrm>
          <a:prstGeom prst="rect">
            <a:avLst/>
          </a:prstGeom>
          <a:ln w="12700">
            <a:miter lim="400000"/>
          </a:ln>
        </p:spPr>
      </p:pic>
      <p:sp>
        <p:nvSpPr>
          <p:cNvPr id="488" name="Gradient-based methods take…"/>
          <p:cNvSpPr txBox="1">
            <a:spLocks noGrp="1"/>
          </p:cNvSpPr>
          <p:nvPr>
            <p:ph type="title"/>
          </p:nvPr>
        </p:nvSpPr>
        <p:spPr>
          <a:xfrm>
            <a:off x="1716882" y="192881"/>
            <a:ext cx="8584310" cy="1112444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defRPr sz="4200"/>
            </a:pPr>
            <a:r>
              <a:rPr sz="4000" dirty="0"/>
              <a:t>Gradient-based methods take </a:t>
            </a:r>
          </a:p>
          <a:p>
            <a:pPr>
              <a:defRPr sz="4200"/>
            </a:pPr>
            <a:r>
              <a:rPr sz="4000" dirty="0"/>
              <a:t>a more direct path to the optimum</a:t>
            </a:r>
          </a:p>
        </p:txBody>
      </p:sp>
      <p:sp>
        <p:nvSpPr>
          <p:cNvPr id="5" name="Computational costly to evaluate objective and constraints…">
            <a:extLst>
              <a:ext uri="{FF2B5EF4-FFF2-40B4-BE49-F238E27FC236}">
                <a16:creationId xmlns:a16="http://schemas.microsoft.com/office/drawing/2014/main" id="{B0FA9920-E9D8-419D-85AB-00C30A1FFB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1738" y="2319416"/>
            <a:ext cx="3185485" cy="67918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0" indent="0">
              <a:spcBef>
                <a:spcPts val="4851"/>
              </a:spcBef>
              <a:buNone/>
              <a:defRPr sz="42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400" dirty="0">
                <a:solidFill>
                  <a:srgbClr val="1F376E"/>
                </a:solidFill>
              </a:rPr>
              <a:t>Gradient-based</a:t>
            </a:r>
          </a:p>
        </p:txBody>
      </p:sp>
      <p:sp>
        <p:nvSpPr>
          <p:cNvPr id="7" name="Computational costly to evaluate objective and constraints…">
            <a:extLst>
              <a:ext uri="{FF2B5EF4-FFF2-40B4-BE49-F238E27FC236}">
                <a16:creationId xmlns:a16="http://schemas.microsoft.com/office/drawing/2014/main" id="{7F0270D1-46B5-4DD8-A4F1-38930D01772E}"/>
              </a:ext>
            </a:extLst>
          </p:cNvPr>
          <p:cNvSpPr txBox="1">
            <a:spLocks/>
          </p:cNvSpPr>
          <p:nvPr/>
        </p:nvSpPr>
        <p:spPr>
          <a:xfrm>
            <a:off x="771737" y="5152785"/>
            <a:ext cx="3185485" cy="712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marL="674687" marR="0" indent="-357187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Tx/>
              <a:buSzPct val="100000"/>
              <a:buFont typeface="Lucida Grande"/>
              <a:buChar char="‣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1350486" marR="0" indent="-588486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Tx/>
              <a:buSzPct val="80000"/>
              <a:buFont typeface="Lucida Grande"/>
              <a:buChar char="•"/>
              <a:tabLst/>
              <a:defRPr sz="3000" b="0" i="0" u="none" strike="noStrike" cap="none" spc="0" baseline="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1794986" marR="0" indent="-588486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Tx/>
              <a:buSzPct val="80000"/>
              <a:buFontTx/>
              <a:buChar char="-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2239486" marR="0" indent="-588486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Tx/>
              <a:buSzPct val="80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2683986" marR="0" indent="-588486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Tx/>
              <a:buSzPct val="80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3007548" marR="0" indent="-556448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Tx/>
              <a:buSzPct val="171000"/>
              <a:buFont typeface="Lucida Grande"/>
              <a:buChar char="‣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3363148" marR="0" indent="-556448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Tx/>
              <a:buSzPct val="171000"/>
              <a:buFont typeface="Lucida Grande"/>
              <a:buChar char="‣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3718748" marR="0" indent="-556448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Tx/>
              <a:buSzPct val="171000"/>
              <a:buFont typeface="Lucida Grande"/>
              <a:buChar char="‣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4074348" marR="0" indent="-556448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Tx/>
              <a:buSzPct val="171000"/>
              <a:buFont typeface="Lucida Grande"/>
              <a:buChar char="‣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indent="0">
              <a:spcBef>
                <a:spcPts val="4851"/>
              </a:spcBef>
              <a:buNone/>
              <a:defRPr sz="42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400" dirty="0">
                <a:solidFill>
                  <a:srgbClr val="1F376E"/>
                </a:solidFill>
              </a:rPr>
              <a:t>Gradient-free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68926A-7353-40F6-886B-6D43EA0B17C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66" fill="hold"/>
                                        <p:tgtEl>
                                          <p:spTgt spid="4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87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radient-based optimization is the only hope…"/>
          <p:cNvSpPr txBox="1">
            <a:spLocks noGrp="1"/>
          </p:cNvSpPr>
          <p:nvPr>
            <p:ph type="title"/>
          </p:nvPr>
        </p:nvSpPr>
        <p:spPr>
          <a:xfrm>
            <a:off x="255578" y="192881"/>
            <a:ext cx="11586186" cy="1112444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defRPr sz="4000"/>
            </a:pPr>
            <a:r>
              <a:rPr sz="4000" dirty="0"/>
              <a:t>Gradient-based optimization is the only hope </a:t>
            </a:r>
          </a:p>
          <a:p>
            <a:pPr>
              <a:defRPr sz="4000"/>
            </a:pPr>
            <a:r>
              <a:rPr sz="4000" dirty="0"/>
              <a:t>for large numbers of design variables</a:t>
            </a:r>
          </a:p>
        </p:txBody>
      </p:sp>
      <p:pic>
        <p:nvPicPr>
          <p:cNvPr id="4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9782" y="1305325"/>
            <a:ext cx="6182886" cy="5458586"/>
          </a:xfrm>
          <a:prstGeom prst="rect">
            <a:avLst/>
          </a:prstGeom>
          <a:ln w="12700">
            <a:miter lim="400000"/>
          </a:ln>
        </p:spPr>
      </p:pic>
      <p:sp>
        <p:nvSpPr>
          <p:cNvPr id="492" name="[Lyu et al. ICCFD8-2014-0203]">
            <a:hlinkClick r:id="rId4"/>
          </p:cNvPr>
          <p:cNvSpPr txBox="1"/>
          <p:nvPr/>
        </p:nvSpPr>
        <p:spPr>
          <a:xfrm>
            <a:off x="386325" y="6082673"/>
            <a:ext cx="2661114" cy="3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r" defTabSz="410751">
              <a:defRPr sz="2400">
                <a:solidFill>
                  <a:srgbClr val="2153A0"/>
                </a:solidFill>
              </a:defRPr>
            </a:pPr>
            <a:r>
              <a:rPr sz="1687" dirty="0"/>
              <a:t>[</a:t>
            </a:r>
            <a:r>
              <a:rPr sz="1687" dirty="0" err="1"/>
              <a:t>Lyu</a:t>
            </a:r>
            <a:r>
              <a:rPr sz="1687" dirty="0"/>
              <a:t> et al. </a:t>
            </a:r>
            <a:r>
              <a:rPr sz="1687" i="1" dirty="0"/>
              <a:t>ICCFD8-2014-0203</a:t>
            </a:r>
            <a:r>
              <a:rPr sz="1687" dirty="0"/>
              <a:t>]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BA9D4-D339-4671-A0ED-77EDCE58B5F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Methods for computing derivatives"/>
          <p:cNvSpPr txBox="1">
            <a:spLocks noGrp="1"/>
          </p:cNvSpPr>
          <p:nvPr>
            <p:ph type="title"/>
          </p:nvPr>
        </p:nvSpPr>
        <p:spPr>
          <a:xfrm>
            <a:off x="670181" y="192881"/>
            <a:ext cx="9631011" cy="46026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800"/>
            </a:lvl1pPr>
          </a:lstStyle>
          <a:p>
            <a:r>
              <a:rPr sz="4000" dirty="0"/>
              <a:t>Methods for computing derivatives</a:t>
            </a:r>
          </a:p>
        </p:txBody>
      </p:sp>
      <p:pic>
        <p:nvPicPr>
          <p:cNvPr id="50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410" y="807576"/>
            <a:ext cx="8088989" cy="5857543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[Martins and Hwang, AIAA Journal, 2013]">
            <a:hlinkClick r:id="rId4"/>
          </p:cNvPr>
          <p:cNvSpPr txBox="1"/>
          <p:nvPr/>
        </p:nvSpPr>
        <p:spPr>
          <a:xfrm>
            <a:off x="6752205" y="3546575"/>
            <a:ext cx="5398829" cy="3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algn="r" defTabSz="410751">
              <a:defRPr sz="2400">
                <a:solidFill>
                  <a:srgbClr val="2153A0"/>
                </a:solidFill>
              </a:defRPr>
            </a:pPr>
            <a:r>
              <a:rPr sz="1687" dirty="0"/>
              <a:t>[Martins and Hwang, </a:t>
            </a:r>
            <a:r>
              <a:rPr sz="1687" i="1" dirty="0"/>
              <a:t>AIAA Journal</a:t>
            </a:r>
            <a:r>
              <a:rPr sz="1687" dirty="0"/>
              <a:t>, 2013]</a:t>
            </a:r>
          </a:p>
        </p:txBody>
      </p:sp>
      <p:sp>
        <p:nvSpPr>
          <p:cNvPr id="511" name="[Martins et al., ACM TOMS, 2003]">
            <a:hlinkClick r:id="rId5"/>
          </p:cNvPr>
          <p:cNvSpPr txBox="1"/>
          <p:nvPr/>
        </p:nvSpPr>
        <p:spPr>
          <a:xfrm>
            <a:off x="8596025" y="2011197"/>
            <a:ext cx="3410333" cy="3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algn="r" defTabSz="410751">
              <a:defRPr sz="2400">
                <a:solidFill>
                  <a:srgbClr val="2153A0"/>
                </a:solidFill>
              </a:defRPr>
            </a:pPr>
            <a:r>
              <a:rPr sz="1687" dirty="0"/>
              <a:t>[Martins et al., </a:t>
            </a:r>
            <a:r>
              <a:rPr sz="1687" i="1" dirty="0"/>
              <a:t>ACM TOMS,</a:t>
            </a:r>
            <a:r>
              <a:rPr sz="1687" dirty="0"/>
              <a:t> 2003]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20C54F-2A7E-4D3E-8DD4-C9CAE2644B9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073056" cy="4351338"/>
          </a:xfrm>
        </p:spPr>
        <p:txBody>
          <a:bodyPr>
            <a:normAutofit/>
          </a:bodyPr>
          <a:lstStyle/>
          <a:p>
            <a:r>
              <a:rPr lang="en-US" sz="3200" b="1"/>
              <a:t>Ben Brelje, </a:t>
            </a:r>
            <a:r>
              <a:rPr lang="en-US" sz="3200"/>
              <a:t>PhD candidate at University of Michigan MDO Lab for creating version 0 of this training</a:t>
            </a:r>
          </a:p>
          <a:p>
            <a:endParaRPr lang="en-US" sz="3200"/>
          </a:p>
          <a:p>
            <a:r>
              <a:rPr lang="en-US" sz="3200" b="1"/>
              <a:t>Justin Gray, </a:t>
            </a:r>
            <a:r>
              <a:rPr lang="en-US" sz="3200"/>
              <a:t>Engineer and team lead of OpenMDAO at NASA Glenn for refining this workshop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NASA ARMD’s TTT Project has supported </a:t>
            </a:r>
            <a:r>
              <a:rPr lang="en-US" sz="3200" dirty="0" err="1"/>
              <a:t>OpenMDAO</a:t>
            </a:r>
            <a:r>
              <a:rPr lang="en-US" sz="3200" dirty="0"/>
              <a:t> development since 2008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62F05A-ED29-4E56-9BC4-D3B0E0F8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569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1738"/>
          </a:xfrm>
        </p:spPr>
        <p:txBody>
          <a:bodyPr/>
          <a:lstStyle/>
          <a:p>
            <a:r>
              <a:rPr lang="en-US" dirty="0"/>
              <a:t>Overview of today’s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244"/>
            <a:ext cx="10767647" cy="4895850"/>
          </a:xfrm>
        </p:spPr>
        <p:txBody>
          <a:bodyPr>
            <a:normAutofit fontScale="92500"/>
          </a:bodyPr>
          <a:lstStyle/>
          <a:p>
            <a:r>
              <a:rPr lang="en-US" sz="3200" dirty="0" err="1"/>
              <a:t>OpenMDAO</a:t>
            </a:r>
            <a:r>
              <a:rPr lang="en-US" sz="3200" dirty="0"/>
              <a:t> intro and basics</a:t>
            </a:r>
          </a:p>
          <a:p>
            <a:pPr lvl="1"/>
            <a:r>
              <a:rPr lang="en-US" sz="2800" dirty="0"/>
              <a:t>Lab 0: Explicit components and connections</a:t>
            </a:r>
            <a:br>
              <a:rPr lang="en-US" sz="2800" dirty="0"/>
            </a:br>
            <a:endParaRPr lang="en-US" sz="2800" dirty="0"/>
          </a:p>
          <a:p>
            <a:r>
              <a:rPr lang="en-US" sz="3200" dirty="0"/>
              <a:t>Using solvers with implicit models</a:t>
            </a:r>
          </a:p>
          <a:p>
            <a:pPr lvl="1"/>
            <a:r>
              <a:rPr lang="en-US" sz="2800" dirty="0"/>
              <a:t>Lab 1: Comparing gradient-free and gradient-based solvers</a:t>
            </a:r>
            <a:br>
              <a:rPr lang="en-US" sz="2800" dirty="0"/>
            </a:br>
            <a:endParaRPr lang="en-US" sz="2800" dirty="0"/>
          </a:p>
          <a:p>
            <a:r>
              <a:rPr lang="en-US" sz="3200" dirty="0"/>
              <a:t>Optimization with and without analytic derivatives</a:t>
            </a:r>
          </a:p>
          <a:p>
            <a:pPr lvl="1"/>
            <a:r>
              <a:rPr lang="en-US" sz="2800" dirty="0"/>
              <a:t>Lab 2: Optimizing the thickness distribution of a simple beam</a:t>
            </a:r>
            <a:br>
              <a:rPr lang="en-US" sz="2800" dirty="0"/>
            </a:br>
            <a:endParaRPr lang="en-US" sz="2800" dirty="0"/>
          </a:p>
          <a:p>
            <a:r>
              <a:rPr lang="en-US" sz="3200" dirty="0"/>
              <a:t>Wrapping external codes</a:t>
            </a:r>
          </a:p>
          <a:p>
            <a:pPr lvl="1"/>
            <a:r>
              <a:rPr lang="en-US" sz="2800" dirty="0"/>
              <a:t>Lab 3: Wrapping external codes as explicit and implicit components</a:t>
            </a:r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28149F-465F-473C-9AEC-FD5D72A79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677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7D2E9-EE33-464D-AE96-C2E11ACB1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OpenMDAO</a:t>
            </a:r>
            <a:r>
              <a:rPr lang="en-US" dirty="0"/>
              <a:t> intro and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228D0-87AB-AA44-AAD2-C32F2BB8D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 and terminology </a:t>
            </a:r>
            <a:br>
              <a:rPr lang="en-US" dirty="0"/>
            </a:br>
            <a:endParaRPr lang="en-US" dirty="0"/>
          </a:p>
          <a:p>
            <a:r>
              <a:rPr lang="en-US" dirty="0"/>
              <a:t>Building explicit components and connecting them together</a:t>
            </a:r>
            <a:br>
              <a:rPr lang="en-US" dirty="0"/>
            </a:br>
            <a:endParaRPr lang="en-US" dirty="0"/>
          </a:p>
          <a:p>
            <a:r>
              <a:rPr lang="en-US" dirty="0"/>
              <a:t>Lab 0: Implementing a simple explicit calculation </a:t>
            </a:r>
            <a:br>
              <a:rPr lang="en-US"/>
            </a:br>
            <a:r>
              <a:rPr lang="en-US"/>
              <a:t>(Breguet </a:t>
            </a:r>
            <a:r>
              <a:rPr lang="en-US" dirty="0"/>
              <a:t>Range)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B2AE87-C926-CF4E-936F-EEFD13BE6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52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OpenMDAO has nice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04938" cy="4351338"/>
          </a:xfrm>
        </p:spPr>
        <p:txBody>
          <a:bodyPr>
            <a:normAutofit/>
          </a:bodyPr>
          <a:lstStyle/>
          <a:p>
            <a:r>
              <a:rPr lang="en-US" sz="3200" dirty="0"/>
              <a:t>Units</a:t>
            </a:r>
          </a:p>
          <a:p>
            <a:pPr lvl="1"/>
            <a:r>
              <a:rPr lang="en-US" sz="2800" dirty="0"/>
              <a:t>Conversions</a:t>
            </a:r>
          </a:p>
          <a:p>
            <a:pPr lvl="1"/>
            <a:r>
              <a:rPr lang="en-US" sz="2800" dirty="0"/>
              <a:t>(In)compatibility checks</a:t>
            </a:r>
          </a:p>
          <a:p>
            <a:endParaRPr lang="en-US" sz="32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B6755-1159-44AD-A648-4142B8EBB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97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OpenMDAO has nice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04938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Units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Conversions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(In)compatibility checks</a:t>
            </a:r>
          </a:p>
          <a:p>
            <a:r>
              <a:rPr lang="en-US" sz="3200" dirty="0"/>
              <a:t>Automatic checks </a:t>
            </a:r>
            <a:r>
              <a:rPr lang="en-US" sz="3200"/>
              <a:t>for unconnected </a:t>
            </a:r>
            <a:r>
              <a:rPr lang="en-US" sz="3200" dirty="0"/>
              <a:t>inputs</a:t>
            </a:r>
          </a:p>
          <a:p>
            <a:pPr marL="457200" lvl="1" indent="0">
              <a:buNone/>
            </a:pPr>
            <a:endParaRPr lang="en-US" sz="2800" dirty="0"/>
          </a:p>
          <a:p>
            <a:endParaRPr lang="en-US" sz="32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8D831-F6A8-4AB0-B1BC-BBCB8879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939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OpenMDAO has nice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04938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Units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Conversions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(In)compatibility checks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Automatic checks for unconnected inputs</a:t>
            </a:r>
          </a:p>
          <a:p>
            <a:r>
              <a:rPr lang="en-US" sz="3200" dirty="0"/>
              <a:t>Interactive N2 diagrams</a:t>
            </a:r>
          </a:p>
          <a:p>
            <a:pPr lvl="1"/>
            <a:endParaRPr lang="en-US" sz="2800" dirty="0"/>
          </a:p>
          <a:p>
            <a:endParaRPr lang="en-US" sz="32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82E38-E0EE-4041-8A22-7E6D3C476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20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OpenMDAO has nice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04938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Units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Conversions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(In)compatibility checks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Automatic checks for unconnected inputs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Interactive N2 diagrams</a:t>
            </a:r>
          </a:p>
          <a:p>
            <a:r>
              <a:rPr lang="en-US" sz="3200" dirty="0"/>
              <a:t>Models are Python objects (inheritance!)</a:t>
            </a:r>
            <a:endParaRPr lang="en-US" sz="2800" dirty="0"/>
          </a:p>
          <a:p>
            <a:pPr lvl="1"/>
            <a:endParaRPr lang="en-US" sz="2800" dirty="0"/>
          </a:p>
          <a:p>
            <a:endParaRPr lang="en-US" sz="32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98CA5-41EC-43D2-8935-CD00C37A9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36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OpenMDAO has advanced</a:t>
            </a:r>
            <a:br>
              <a:rPr lang="en-US" dirty="0"/>
            </a:br>
            <a:r>
              <a:rPr lang="en-US" dirty="0"/>
              <a:t>numerical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04938" cy="4351338"/>
          </a:xfrm>
        </p:spPr>
        <p:txBody>
          <a:bodyPr>
            <a:normAutofit/>
          </a:bodyPr>
          <a:lstStyle/>
          <a:p>
            <a:r>
              <a:rPr lang="en-US" sz="3200" dirty="0"/>
              <a:t>Efficient solvers for implicit systems</a:t>
            </a:r>
          </a:p>
          <a:p>
            <a:pPr lvl="1"/>
            <a:r>
              <a:rPr lang="en-US" sz="2800" dirty="0"/>
              <a:t>Newton solver</a:t>
            </a:r>
          </a:p>
          <a:p>
            <a:pPr lvl="1"/>
            <a:r>
              <a:rPr lang="en-US" sz="2800" dirty="0"/>
              <a:t>Nonlinear block Gauss-Seidel</a:t>
            </a:r>
            <a:endParaRPr lang="en-US" sz="3200" dirty="0"/>
          </a:p>
          <a:p>
            <a:endParaRPr lang="en-US" sz="32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711480-1A68-4AC0-9CE5-788BB2D47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799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OpenMDAO has advanced</a:t>
            </a:r>
            <a:br>
              <a:rPr lang="en-US" dirty="0"/>
            </a:br>
            <a:r>
              <a:rPr lang="en-US" dirty="0"/>
              <a:t>numerical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04938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Efficient solvers for implicit systems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Newton solver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Nonlinear block Gauss-Seidel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200" dirty="0"/>
              <a:t>Derivative computation (for gradient-based opt.)</a:t>
            </a:r>
          </a:p>
          <a:p>
            <a:pPr lvl="1"/>
            <a:r>
              <a:rPr lang="en-US" sz="2800" dirty="0"/>
              <a:t>Forward and reverse analytic</a:t>
            </a:r>
          </a:p>
          <a:p>
            <a:pPr lvl="1"/>
            <a:r>
              <a:rPr lang="en-US" sz="2800" dirty="0"/>
              <a:t>Finite difference or complex step</a:t>
            </a:r>
          </a:p>
          <a:p>
            <a:pPr lvl="1"/>
            <a:r>
              <a:rPr lang="en-US" sz="2800" dirty="0"/>
              <a:t>Mixture of all!</a:t>
            </a:r>
          </a:p>
          <a:p>
            <a:endParaRPr lang="en-US" sz="32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268E4-60AC-4A50-8B37-127CAED8E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436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OpenMDAO has advanced</a:t>
            </a:r>
            <a:br>
              <a:rPr lang="en-US" dirty="0"/>
            </a:br>
            <a:r>
              <a:rPr lang="en-US" dirty="0"/>
              <a:t>numerical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04938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Efficient solvers for implicit systems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Newton solver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Nonlinear block Gauss-Seidel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Derivative computation (for gradient-based opt.)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Forward and reverse analytic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Finite difference or complex step</a:t>
            </a:r>
          </a:p>
          <a:p>
            <a:pPr lvl="1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Mixture of all!</a:t>
            </a:r>
          </a:p>
          <a:p>
            <a:r>
              <a:rPr lang="en-US" sz="3200" dirty="0"/>
              <a:t>MPI parallelization</a:t>
            </a:r>
          </a:p>
          <a:p>
            <a:endParaRPr lang="en-US" sz="32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48358-DC7D-47CA-B570-530FE81B9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320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50"/>
            <a:ext cx="10515600" cy="1325563"/>
          </a:xfrm>
        </p:spPr>
        <p:txBody>
          <a:bodyPr/>
          <a:lstStyle/>
          <a:p>
            <a:r>
              <a:rPr lang="en-US" dirty="0" err="1"/>
              <a:t>OpenMDAO</a:t>
            </a:r>
            <a:r>
              <a:rPr lang="en-US" dirty="0"/>
              <a:t> problem hierarchy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3D2DCC-78ED-45A5-B7A6-6F65AEE42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216" y="1267487"/>
            <a:ext cx="5635867" cy="522538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0E773C5-F3CB-4EBA-80A9-7072EFF03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35867" cy="4351338"/>
          </a:xfrm>
        </p:spPr>
        <p:txBody>
          <a:bodyPr>
            <a:normAutofit/>
          </a:bodyPr>
          <a:lstStyle/>
          <a:p>
            <a:r>
              <a:rPr lang="en-US" sz="3200" b="1" dirty="0"/>
              <a:t>Components</a:t>
            </a:r>
            <a:r>
              <a:rPr lang="en-US" sz="3200" dirty="0"/>
              <a:t> implement the actual model computation</a:t>
            </a:r>
          </a:p>
          <a:p>
            <a:endParaRPr lang="en-US" sz="32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F387AB-26C4-4178-A6B6-A9D2766FC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29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these slides and tutorial scripts from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589" y="2911346"/>
            <a:ext cx="11132822" cy="205393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>
                <a:hlinkClick r:id="rId2"/>
              </a:rPr>
              <a:t>https://github.com/johnjasa/openmdao_training</a:t>
            </a:r>
            <a:endParaRPr lang="en-US" sz="4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62F05A-ED29-4E56-9BC4-D3B0E0F8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547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73D2DCC-78ED-45A5-B7A6-6F65AEE42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216" y="1267487"/>
            <a:ext cx="5635867" cy="522538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0E773C5-F3CB-4EBA-80A9-7072EFF03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35867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Components implement the actual model computation</a:t>
            </a:r>
          </a:p>
          <a:p>
            <a:r>
              <a:rPr lang="en-US" sz="3200" b="1" dirty="0"/>
              <a:t>Groups</a:t>
            </a:r>
            <a:r>
              <a:rPr lang="en-US" sz="3200" dirty="0"/>
              <a:t> organize the model and enable hierarchical solver strategies</a:t>
            </a:r>
          </a:p>
          <a:p>
            <a:endParaRPr lang="en-US" sz="32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8C5C2F-42A5-41B6-8FB6-DF2120B71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F1F21A-4476-4DB7-933E-3D86F67D7C02}"/>
              </a:ext>
            </a:extLst>
          </p:cNvPr>
          <p:cNvSpPr txBox="1">
            <a:spLocks/>
          </p:cNvSpPr>
          <p:nvPr/>
        </p:nvSpPr>
        <p:spPr>
          <a:xfrm>
            <a:off x="838200" y="1841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dirty="0" err="1"/>
              <a:t>OpenMDAO</a:t>
            </a:r>
            <a:r>
              <a:rPr lang="en-US" dirty="0"/>
              <a:t> problem hierarchy</a:t>
            </a:r>
          </a:p>
        </p:txBody>
      </p:sp>
    </p:spTree>
    <p:extLst>
      <p:ext uri="{BB962C8B-B14F-4D97-AF65-F5344CB8AC3E}">
        <p14:creationId xmlns:p14="http://schemas.microsoft.com/office/powerpoint/2010/main" val="2851643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73D2DCC-78ED-45A5-B7A6-6F65AEE42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216" y="1267487"/>
            <a:ext cx="5635867" cy="522538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0E773C5-F3CB-4EBA-80A9-7072EFF03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35867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Components implement the actual model computation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Groups organize the model and enable hierarchical solver strategies</a:t>
            </a:r>
          </a:p>
          <a:p>
            <a:r>
              <a:rPr lang="en-US" sz="3200" b="1" dirty="0"/>
              <a:t>Drivers</a:t>
            </a:r>
            <a:r>
              <a:rPr lang="en-US" sz="3200" dirty="0"/>
              <a:t> iteratively execute the model (optimizers and DOEs)</a:t>
            </a:r>
          </a:p>
          <a:p>
            <a:endParaRPr lang="en-US" sz="32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7CFC79-081C-4F37-8DAF-7323C3266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A5CC133-EF19-4FD3-B33C-75777A3FB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50"/>
            <a:ext cx="10515600" cy="1325563"/>
          </a:xfrm>
        </p:spPr>
        <p:txBody>
          <a:bodyPr/>
          <a:lstStyle/>
          <a:p>
            <a:r>
              <a:rPr lang="en-US" dirty="0" err="1"/>
              <a:t>OpenMDAO</a:t>
            </a:r>
            <a:r>
              <a:rPr lang="en-US" dirty="0"/>
              <a:t> problem hierarchy</a:t>
            </a:r>
          </a:p>
        </p:txBody>
      </p:sp>
    </p:spTree>
    <p:extLst>
      <p:ext uri="{BB962C8B-B14F-4D97-AF65-F5344CB8AC3E}">
        <p14:creationId xmlns:p14="http://schemas.microsoft.com/office/powerpoint/2010/main" val="359742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73D2DCC-78ED-45A5-B7A6-6F65AEE42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216" y="1267487"/>
            <a:ext cx="5635867" cy="522538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0E773C5-F3CB-4EBA-80A9-7072EFF03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832"/>
            <a:ext cx="5635867" cy="4751021"/>
          </a:xfrm>
        </p:spPr>
        <p:txBody>
          <a:bodyPr>
            <a:normAutofit lnSpcReduction="10000"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Components implement the actual model computation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Groups organize the model and enable hierarchical solver strategies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Drivers iteratively execute the model (optimizers and DOEs)</a:t>
            </a:r>
          </a:p>
          <a:p>
            <a:r>
              <a:rPr lang="en-US" sz="3200" b="1" dirty="0"/>
              <a:t>Problem</a:t>
            </a:r>
            <a:r>
              <a:rPr lang="en-US" sz="3200" dirty="0"/>
              <a:t> is the top-level container</a:t>
            </a:r>
          </a:p>
          <a:p>
            <a:endParaRPr lang="en-US" sz="32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1D3598-68F0-4180-9C9C-314C30DFB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32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FCE13AD-1570-43DE-A73D-4CB487316528}"/>
              </a:ext>
            </a:extLst>
          </p:cNvPr>
          <p:cNvSpPr txBox="1">
            <a:spLocks/>
          </p:cNvSpPr>
          <p:nvPr/>
        </p:nvSpPr>
        <p:spPr>
          <a:xfrm>
            <a:off x="838200" y="1841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dirty="0" err="1"/>
              <a:t>OpenMDAO</a:t>
            </a:r>
            <a:r>
              <a:rPr lang="en-US" dirty="0"/>
              <a:t> problem hierarchy</a:t>
            </a:r>
          </a:p>
        </p:txBody>
      </p:sp>
    </p:spTree>
    <p:extLst>
      <p:ext uri="{BB962C8B-B14F-4D97-AF65-F5344CB8AC3E}">
        <p14:creationId xmlns:p14="http://schemas.microsoft.com/office/powerpoint/2010/main" val="23539523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0E773C5-F3CB-4EBA-80A9-7072EFF03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3891"/>
            <a:ext cx="10373139" cy="4403962"/>
          </a:xfrm>
        </p:spPr>
        <p:txBody>
          <a:bodyPr>
            <a:normAutofit/>
          </a:bodyPr>
          <a:lstStyle/>
          <a:p>
            <a:r>
              <a:rPr lang="en-US" sz="3200" dirty="0"/>
              <a:t>Convenient containers of data and methods</a:t>
            </a:r>
          </a:p>
          <a:p>
            <a:endParaRPr lang="en-US" sz="3200" dirty="0"/>
          </a:p>
          <a:p>
            <a:r>
              <a:rPr lang="en-US" sz="3200" dirty="0"/>
              <a:t>It allows inheritance of features</a:t>
            </a:r>
          </a:p>
          <a:p>
            <a:endParaRPr lang="en-US" sz="3200" dirty="0"/>
          </a:p>
          <a:p>
            <a:r>
              <a:rPr lang="en-US" sz="3200" dirty="0"/>
              <a:t>Can reuse component and group templates easily</a:t>
            </a:r>
          </a:p>
          <a:p>
            <a:endParaRPr lang="en-US" sz="3200" dirty="0"/>
          </a:p>
          <a:p>
            <a:endParaRPr lang="en-US" sz="32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1D3598-68F0-4180-9C9C-314C30DFB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FCE13AD-1570-43DE-A73D-4CB487316528}"/>
              </a:ext>
            </a:extLst>
          </p:cNvPr>
          <p:cNvSpPr txBox="1">
            <a:spLocks/>
          </p:cNvSpPr>
          <p:nvPr/>
        </p:nvSpPr>
        <p:spPr>
          <a:xfrm>
            <a:off x="838200" y="1841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Why use classes in object-oriented programming?</a:t>
            </a:r>
          </a:p>
        </p:txBody>
      </p:sp>
    </p:spTree>
    <p:extLst>
      <p:ext uri="{BB962C8B-B14F-4D97-AF65-F5344CB8AC3E}">
        <p14:creationId xmlns:p14="http://schemas.microsoft.com/office/powerpoint/2010/main" val="16651300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F4E33E-662D-46EB-AC69-B5C1C0C3B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186" y="1816832"/>
            <a:ext cx="4645158" cy="4306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ExplicitComponent</a:t>
            </a:r>
            <a:r>
              <a:rPr lang="en-US" dirty="0"/>
              <a:t> class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0E773C5-F3CB-4EBA-80A9-7072EFF03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832"/>
            <a:ext cx="5984631" cy="4751021"/>
          </a:xfrm>
        </p:spPr>
        <p:txBody>
          <a:bodyPr>
            <a:normAutofit/>
          </a:bodyPr>
          <a:lstStyle/>
          <a:p>
            <a:r>
              <a:rPr lang="en-US" sz="3200" dirty="0"/>
              <a:t>Used for doing explicit calculations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Inputs </a:t>
            </a:r>
            <a:r>
              <a:rPr lang="en-US" sz="3200" dirty="0">
                <a:sym typeface="Wingdings" panose="05000000000000000000" pitchFamily="2" charset="2"/>
              </a:rPr>
              <a:t> Outputs</a:t>
            </a:r>
            <a:br>
              <a:rPr lang="en-US" sz="3200" dirty="0">
                <a:sym typeface="Wingdings" panose="05000000000000000000" pitchFamily="2" charset="2"/>
              </a:rPr>
            </a:br>
            <a:endParaRPr lang="en-US" sz="3200" dirty="0">
              <a:sym typeface="Wingdings" panose="05000000000000000000" pitchFamily="2" charset="2"/>
            </a:endParaRPr>
          </a:p>
          <a:p>
            <a:r>
              <a:rPr lang="en-US" sz="3200" dirty="0">
                <a:sym typeface="Wingdings" panose="05000000000000000000" pitchFamily="2" charset="2"/>
              </a:rPr>
              <a:t>Can be as simple as a one-line calculation, or as complex as an adjoint CFD solver</a:t>
            </a:r>
            <a:endParaRPr lang="en-US" sz="3200" dirty="0"/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79D5B-34FE-445E-96A8-187B8BCDF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305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1EF90A5-212C-4191-AC99-23FD1F029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49" y="1602765"/>
            <a:ext cx="9932013" cy="5035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ExplicitComponent</a:t>
            </a:r>
            <a:r>
              <a:rPr lang="en-US" dirty="0"/>
              <a:t>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5FF53D-1641-45A4-AA18-05AB208B5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35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E797A2F-2FA1-492A-A02F-1B941FB5A3E6}"/>
                  </a:ext>
                </a:extLst>
              </p:cNvPr>
              <p:cNvSpPr txBox="1"/>
              <p:nvPr/>
            </p:nvSpPr>
            <p:spPr>
              <a:xfrm>
                <a:off x="8107074" y="5722620"/>
                <a:ext cx="2254913" cy="6914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E797A2F-2FA1-492A-A02F-1B941FB5A3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7074" y="5722620"/>
                <a:ext cx="2254913" cy="69147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979665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1EF90A5-212C-4191-AC99-23FD1F029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49" y="1602765"/>
            <a:ext cx="9932013" cy="5035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ExplicitComponent</a:t>
            </a:r>
            <a:r>
              <a:rPr lang="en-US" dirty="0"/>
              <a:t> 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23DFBD-D870-43D4-AD52-F851CCD730D3}"/>
              </a:ext>
            </a:extLst>
          </p:cNvPr>
          <p:cNvSpPr txBox="1"/>
          <p:nvPr/>
        </p:nvSpPr>
        <p:spPr>
          <a:xfrm>
            <a:off x="5751634" y="1415561"/>
            <a:ext cx="3464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All your model components will subclass OpenMDAO base classes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A5EF18-6AB0-4101-8895-5983C44A5EEA}"/>
              </a:ext>
            </a:extLst>
          </p:cNvPr>
          <p:cNvCxnSpPr>
            <a:cxnSpLocks/>
          </p:cNvCxnSpPr>
          <p:nvPr/>
        </p:nvCxnSpPr>
        <p:spPr>
          <a:xfrm flipH="1">
            <a:off x="4703885" y="1690688"/>
            <a:ext cx="104774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5FF53D-1641-45A4-AA18-05AB208B5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36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DA28B13-A3DB-41AB-BFED-6CBFC2FC9922}"/>
                  </a:ext>
                </a:extLst>
              </p:cNvPr>
              <p:cNvSpPr txBox="1"/>
              <p:nvPr/>
            </p:nvSpPr>
            <p:spPr>
              <a:xfrm>
                <a:off x="8107074" y="5722620"/>
                <a:ext cx="2254913" cy="6914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DA28B13-A3DB-41AB-BFED-6CBFC2FC99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7074" y="5722620"/>
                <a:ext cx="2254913" cy="69147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42924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1EF90A5-212C-4191-AC99-23FD1F029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49" y="1602765"/>
            <a:ext cx="9932013" cy="5035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ExplicitComponent</a:t>
            </a:r>
            <a:r>
              <a:rPr lang="en-US" dirty="0"/>
              <a:t> example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596D75-CD99-4BAC-89A7-B8EE2FC547E5}"/>
              </a:ext>
            </a:extLst>
          </p:cNvPr>
          <p:cNvSpPr txBox="1"/>
          <p:nvPr/>
        </p:nvSpPr>
        <p:spPr>
          <a:xfrm>
            <a:off x="8128489" y="1435785"/>
            <a:ext cx="3606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Define any options / run flags which do not change during evaluation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FEDF537-D6A4-4727-93BA-F3B19B09DB2A}"/>
              </a:ext>
            </a:extLst>
          </p:cNvPr>
          <p:cNvCxnSpPr>
            <a:cxnSpLocks/>
          </p:cNvCxnSpPr>
          <p:nvPr/>
        </p:nvCxnSpPr>
        <p:spPr>
          <a:xfrm flipH="1">
            <a:off x="8661888" y="2082116"/>
            <a:ext cx="921729" cy="3456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B4BB43-1001-4C93-9075-AEB5AA4BC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37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576C0FB-4956-4B92-B93E-C5672AC7F0C5}"/>
                  </a:ext>
                </a:extLst>
              </p:cNvPr>
              <p:cNvSpPr txBox="1"/>
              <p:nvPr/>
            </p:nvSpPr>
            <p:spPr>
              <a:xfrm>
                <a:off x="8107074" y="5722620"/>
                <a:ext cx="2254913" cy="6914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576C0FB-4956-4B92-B93E-C5672AC7F0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7074" y="5722620"/>
                <a:ext cx="2254913" cy="6914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76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1EF90A5-212C-4191-AC99-23FD1F029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49" y="1602765"/>
            <a:ext cx="9932013" cy="5035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ExplicitComponent</a:t>
            </a:r>
            <a:r>
              <a:rPr lang="en-US" dirty="0"/>
              <a:t> example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8329CB-133B-4F6D-83A6-06E132E95C11}"/>
              </a:ext>
            </a:extLst>
          </p:cNvPr>
          <p:cNvSpPr txBox="1"/>
          <p:nvPr/>
        </p:nvSpPr>
        <p:spPr>
          <a:xfrm>
            <a:off x="8827477" y="1946103"/>
            <a:ext cx="33645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Define model inputs, output, and (optionally) partial </a:t>
            </a:r>
            <a:r>
              <a:rPr lang="en-US" b="1" dirty="0" err="1">
                <a:solidFill>
                  <a:srgbClr val="FF0000"/>
                </a:solidFill>
              </a:rPr>
              <a:t>derivs</a:t>
            </a:r>
            <a:r>
              <a:rPr lang="en-US" b="1" dirty="0">
                <a:solidFill>
                  <a:srgbClr val="FF0000"/>
                </a:solidFill>
              </a:rPr>
              <a:t> using the setup() method. Called once before solve / optimization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966CA92-7CB9-4F21-9C7C-BD37CED93BB5}"/>
              </a:ext>
            </a:extLst>
          </p:cNvPr>
          <p:cNvCxnSpPr>
            <a:cxnSpLocks/>
          </p:cNvCxnSpPr>
          <p:nvPr/>
        </p:nvCxnSpPr>
        <p:spPr>
          <a:xfrm flipH="1">
            <a:off x="9215803" y="3229192"/>
            <a:ext cx="921729" cy="3456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92EB6B-26B7-42BF-B195-8AA5C88A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F7E3FF2-EE9B-43C6-A1C3-5FE9259134B5}"/>
                  </a:ext>
                </a:extLst>
              </p:cNvPr>
              <p:cNvSpPr txBox="1"/>
              <p:nvPr/>
            </p:nvSpPr>
            <p:spPr>
              <a:xfrm>
                <a:off x="8107074" y="5722620"/>
                <a:ext cx="2254913" cy="6914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F7E3FF2-EE9B-43C6-A1C3-5FE925913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7074" y="5722620"/>
                <a:ext cx="2254913" cy="6914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3630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1EF90A5-212C-4191-AC99-23FD1F029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49" y="1602765"/>
            <a:ext cx="9932013" cy="5035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ExplicitComponent</a:t>
            </a:r>
            <a:r>
              <a:rPr lang="en-US" dirty="0"/>
              <a:t> example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9DE7F9-8EBF-4DDA-B428-564B843473BD}"/>
              </a:ext>
            </a:extLst>
          </p:cNvPr>
          <p:cNvSpPr txBox="1"/>
          <p:nvPr/>
        </p:nvSpPr>
        <p:spPr>
          <a:xfrm>
            <a:off x="6757070" y="5292546"/>
            <a:ext cx="49174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Do the actual computation using compute(). Need to fill in values for all your declared outputs by the end of this method. Called every time the model is evaluated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5D2FFD-1AC0-4AFD-AB1C-DD7ECE8FB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39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CF3ED21-98B1-46F6-86D8-8D18D7FD5923}"/>
                  </a:ext>
                </a:extLst>
              </p:cNvPr>
              <p:cNvSpPr txBox="1"/>
              <p:nvPr/>
            </p:nvSpPr>
            <p:spPr>
              <a:xfrm>
                <a:off x="9419624" y="2236857"/>
                <a:ext cx="2254913" cy="6914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sz="240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CF3ED21-98B1-46F6-86D8-8D18D7FD59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9624" y="2236857"/>
                <a:ext cx="2254913" cy="6914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8805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782" y="291292"/>
            <a:ext cx="10515600" cy="13255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OpenMDAO</a:t>
            </a:r>
            <a:r>
              <a:rPr lang="en-US" dirty="0"/>
              <a:t> and MAUD papers are worthwhile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782" y="2302246"/>
            <a:ext cx="11132822" cy="77279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hlinkClick r:id="rId2"/>
              </a:rPr>
              <a:t>J. S. Gray, J. T. Hwang, J. R. R. A. Martins, K. T. Moore, and B. A. Naylor, “</a:t>
            </a:r>
            <a:r>
              <a:rPr lang="en-US" dirty="0" err="1">
                <a:hlinkClick r:id="rId2"/>
              </a:rPr>
              <a:t>OpenMDAO</a:t>
            </a:r>
            <a:r>
              <a:rPr lang="en-US" dirty="0">
                <a:hlinkClick r:id="rId2"/>
              </a:rPr>
              <a:t>: An Open-Source Framework for Multidisciplinary Design, Analysis, and Optimization,” Structural and Multidisciplinary Optimization, 2019.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hlinkClick r:id="rId3"/>
              </a:rPr>
              <a:t>J. T. Hwang and J. R. R. A. Martins, “A computational architecture for coupling heterogeneous numerical models and computing coupled derivatives,” ACM TOMS, 2018.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62F05A-ED29-4E56-9BC4-D3B0E0F8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904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4BBCDC8D-34DF-4E09-ACDA-A952E8E8F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49" y="1602765"/>
            <a:ext cx="9932013" cy="5035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ExplicitComponent</a:t>
            </a:r>
            <a:r>
              <a:rPr lang="en-US" dirty="0"/>
              <a:t> 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23DFBD-D870-43D4-AD52-F851CCD730D3}"/>
              </a:ext>
            </a:extLst>
          </p:cNvPr>
          <p:cNvSpPr txBox="1"/>
          <p:nvPr/>
        </p:nvSpPr>
        <p:spPr>
          <a:xfrm>
            <a:off x="5751634" y="1415561"/>
            <a:ext cx="3464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Variable name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A5EF18-6AB0-4101-8895-5983C44A5EEA}"/>
              </a:ext>
            </a:extLst>
          </p:cNvPr>
          <p:cNvCxnSpPr>
            <a:cxnSpLocks/>
          </p:cNvCxnSpPr>
          <p:nvPr/>
        </p:nvCxnSpPr>
        <p:spPr>
          <a:xfrm flipH="1">
            <a:off x="3508131" y="1655464"/>
            <a:ext cx="2162907" cy="17735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59CFEFD-B21A-4F1E-96E4-70FD4327572B}"/>
              </a:ext>
            </a:extLst>
          </p:cNvPr>
          <p:cNvSpPr txBox="1"/>
          <p:nvPr/>
        </p:nvSpPr>
        <p:spPr>
          <a:xfrm>
            <a:off x="5565531" y="1843216"/>
            <a:ext cx="3464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Default value (before model runs)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15965A7-A2ED-4573-B62F-DF53492C4A91}"/>
              </a:ext>
            </a:extLst>
          </p:cNvPr>
          <p:cNvCxnSpPr>
            <a:cxnSpLocks/>
          </p:cNvCxnSpPr>
          <p:nvPr/>
        </p:nvCxnSpPr>
        <p:spPr>
          <a:xfrm flipH="1">
            <a:off x="4229100" y="2212548"/>
            <a:ext cx="1441938" cy="12164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F3481C2-0ADA-44FF-9B68-9BE0C0E9107E}"/>
              </a:ext>
            </a:extLst>
          </p:cNvPr>
          <p:cNvSpPr txBox="1"/>
          <p:nvPr/>
        </p:nvSpPr>
        <p:spPr>
          <a:xfrm>
            <a:off x="6440368" y="2118343"/>
            <a:ext cx="3464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Units (need not match upstream)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162958-1B45-415F-88CC-49E5CF038E0A}"/>
              </a:ext>
            </a:extLst>
          </p:cNvPr>
          <p:cNvCxnSpPr>
            <a:cxnSpLocks/>
          </p:cNvCxnSpPr>
          <p:nvPr/>
        </p:nvCxnSpPr>
        <p:spPr>
          <a:xfrm flipH="1">
            <a:off x="5389685" y="2303009"/>
            <a:ext cx="1050683" cy="119632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40FCA7E-E563-4E2C-AF71-8391924ED08A}"/>
              </a:ext>
            </a:extLst>
          </p:cNvPr>
          <p:cNvSpPr txBox="1"/>
          <p:nvPr/>
        </p:nvSpPr>
        <p:spPr>
          <a:xfrm>
            <a:off x="9538187" y="2479923"/>
            <a:ext cx="2637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Human-readable description (optional)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045ED1-8B33-437C-B997-FA8AABCF5467}"/>
              </a:ext>
            </a:extLst>
          </p:cNvPr>
          <p:cNvCxnSpPr>
            <a:cxnSpLocks/>
          </p:cNvCxnSpPr>
          <p:nvPr/>
        </p:nvCxnSpPr>
        <p:spPr>
          <a:xfrm flipH="1">
            <a:off x="7447085" y="2792731"/>
            <a:ext cx="2091103" cy="6362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1E28A48-2DBB-4EFA-A7AF-DCA5048A9028}"/>
              </a:ext>
            </a:extLst>
          </p:cNvPr>
          <p:cNvSpPr txBox="1"/>
          <p:nvPr/>
        </p:nvSpPr>
        <p:spPr>
          <a:xfrm>
            <a:off x="6575913" y="5233804"/>
            <a:ext cx="3362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Will default to expecting user provided analytic derivatives, but we can specify `</a:t>
            </a:r>
            <a:r>
              <a:rPr lang="en-US" b="1" dirty="0" err="1">
                <a:solidFill>
                  <a:srgbClr val="FF0000"/>
                </a:solidFill>
              </a:rPr>
              <a:t>fd</a:t>
            </a:r>
            <a:r>
              <a:rPr lang="en-US" b="1" dirty="0">
                <a:solidFill>
                  <a:srgbClr val="FF0000"/>
                </a:solidFill>
              </a:rPr>
              <a:t>` later…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B42B91A-1DE7-4186-B292-F9B5DCBA480F}"/>
              </a:ext>
            </a:extLst>
          </p:cNvPr>
          <p:cNvCxnSpPr>
            <a:cxnSpLocks/>
          </p:cNvCxnSpPr>
          <p:nvPr/>
        </p:nvCxnSpPr>
        <p:spPr>
          <a:xfrm flipH="1">
            <a:off x="5125181" y="5556970"/>
            <a:ext cx="145073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A2E6960-16D4-422C-8A02-677EA95AD7A1}"/>
              </a:ext>
            </a:extLst>
          </p:cNvPr>
          <p:cNvCxnSpPr>
            <a:cxnSpLocks/>
          </p:cNvCxnSpPr>
          <p:nvPr/>
        </p:nvCxnSpPr>
        <p:spPr>
          <a:xfrm flipH="1" flipV="1">
            <a:off x="6619692" y="4381463"/>
            <a:ext cx="2709861" cy="2137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FF8C369-17A3-4D2D-9365-EF0DDE01F305}"/>
              </a:ext>
            </a:extLst>
          </p:cNvPr>
          <p:cNvSpPr txBox="1"/>
          <p:nvPr/>
        </p:nvSpPr>
        <p:spPr>
          <a:xfrm>
            <a:off x="9329553" y="4267442"/>
            <a:ext cx="2846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Variable dimension </a:t>
            </a:r>
          </a:p>
          <a:p>
            <a:r>
              <a:rPr lang="en-US" b="1" dirty="0">
                <a:solidFill>
                  <a:srgbClr val="FF0000"/>
                </a:solidFill>
              </a:rPr>
              <a:t>(in this case, a n x 1 vector)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26C35D-CCED-4EE9-B861-49AAFF2F5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438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127"/>
          </a:xfrm>
        </p:spPr>
        <p:txBody>
          <a:bodyPr>
            <a:normAutofit/>
          </a:bodyPr>
          <a:lstStyle/>
          <a:p>
            <a:r>
              <a:rPr lang="en-US" dirty="0" err="1"/>
              <a:t>IndepVarComp</a:t>
            </a:r>
            <a:r>
              <a:rPr lang="en-US" dirty="0"/>
              <a:t>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9003F-62DB-4A4E-94B6-F841E4F21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41</a:t>
            </a:fld>
            <a:endParaRPr lang="en-US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051DE2ED-198A-4620-B109-40EA2EC3F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931" y="3861454"/>
            <a:ext cx="10884294" cy="4751021"/>
          </a:xfrm>
        </p:spPr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sz="3200" dirty="0" err="1"/>
              <a:t>IndepVarComps</a:t>
            </a:r>
            <a:r>
              <a:rPr lang="en-US" sz="3200" dirty="0"/>
              <a:t> only have only outputs; they do not take in any input variables</a:t>
            </a:r>
          </a:p>
          <a:p>
            <a:pPr>
              <a:spcBef>
                <a:spcPts val="2400"/>
              </a:spcBef>
            </a:pPr>
            <a:r>
              <a:rPr lang="en-US" sz="3200" dirty="0"/>
              <a:t>IVCs are used in an optimization context to allow the optimizer to control design variables 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71001AC-45B4-4D05-A31D-16D6C1D42243}"/>
              </a:ext>
            </a:extLst>
          </p:cNvPr>
          <p:cNvSpPr txBox="1">
            <a:spLocks/>
          </p:cNvSpPr>
          <p:nvPr/>
        </p:nvSpPr>
        <p:spPr>
          <a:xfrm>
            <a:off x="838200" y="1515819"/>
            <a:ext cx="10765025" cy="21985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Lucida Console" panose="020B0609040504020204" pitchFamily="49" charset="0"/>
              </a:rPr>
              <a:t>indeps</a:t>
            </a:r>
            <a:r>
              <a:rPr lang="en-US" sz="2400" dirty="0">
                <a:latin typeface="Lucida Console" panose="020B0609040504020204" pitchFamily="49" charset="0"/>
              </a:rPr>
              <a:t> = </a:t>
            </a:r>
            <a:r>
              <a:rPr lang="en-US" sz="2400" dirty="0" err="1">
                <a:latin typeface="Lucida Console" panose="020B0609040504020204" pitchFamily="49" charset="0"/>
              </a:rPr>
              <a:t>self.add_subsystem</a:t>
            </a:r>
            <a:r>
              <a:rPr lang="en-US" sz="2400" dirty="0">
                <a:latin typeface="Lucida Console" panose="020B0609040504020204" pitchFamily="49" charset="0"/>
              </a:rPr>
              <a:t>('</a:t>
            </a:r>
            <a:r>
              <a:rPr lang="en-US" sz="2400" dirty="0" err="1">
                <a:latin typeface="Lucida Console" panose="020B0609040504020204" pitchFamily="49" charset="0"/>
              </a:rPr>
              <a:t>indeps</a:t>
            </a:r>
            <a:r>
              <a:rPr lang="en-US" sz="2400" dirty="0">
                <a:latin typeface="Lucida Console" panose="020B0609040504020204" pitchFamily="49" charset="0"/>
              </a:rPr>
              <a:t>', </a:t>
            </a:r>
            <a:r>
              <a:rPr lang="en-US" sz="2400" dirty="0" err="1">
                <a:latin typeface="Lucida Console" panose="020B0609040504020204" pitchFamily="49" charset="0"/>
              </a:rPr>
              <a:t>om.IndepVarComp</a:t>
            </a:r>
            <a:r>
              <a:rPr lang="en-US" sz="2400" dirty="0">
                <a:latin typeface="Lucida Console" panose="020B0609040504020204" pitchFamily="49" charset="0"/>
              </a:rPr>
              <a:t>())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Lucida Console" panose="020B0609040504020204" pitchFamily="49" charset="0"/>
              </a:rPr>
              <a:t>indeps.add_output</a:t>
            </a:r>
            <a:r>
              <a:rPr lang="en-US" sz="2400" dirty="0">
                <a:latin typeface="Lucida Console" panose="020B0609040504020204" pitchFamily="49" charset="0"/>
              </a:rPr>
              <a:t>(‘h’, 10000, units=“ft“)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Lucida Console" panose="020B0609040504020204" pitchFamily="49" charset="0"/>
              </a:rPr>
              <a:t>indeps.add_output</a:t>
            </a:r>
            <a:r>
              <a:rPr lang="en-US" sz="2400" dirty="0">
                <a:latin typeface="Lucida Console" panose="020B0609040504020204" pitchFamily="49" charset="0"/>
              </a:rPr>
              <a:t>(‘U’, 200, units=“</a:t>
            </a:r>
            <a:r>
              <a:rPr lang="en-US" sz="2400" dirty="0" err="1">
                <a:latin typeface="Lucida Console" panose="020B0609040504020204" pitchFamily="49" charset="0"/>
              </a:rPr>
              <a:t>kn</a:t>
            </a:r>
            <a:r>
              <a:rPr lang="en-US" sz="2400" dirty="0">
                <a:latin typeface="Lucida Console" panose="020B0609040504020204" pitchFamily="49" charset="0"/>
              </a:rPr>
              <a:t>")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Lucida Console" panose="020B0609040504020204" pitchFamily="49" charset="0"/>
              </a:rPr>
              <a:t>indeps.add_output</a:t>
            </a:r>
            <a:r>
              <a:rPr lang="en-US" sz="2400" dirty="0">
                <a:latin typeface="Lucida Console" panose="020B0609040504020204" pitchFamily="49" charset="0"/>
              </a:rPr>
              <a:t>(‘</a:t>
            </a:r>
            <a:r>
              <a:rPr lang="en-US" sz="2400" dirty="0" err="1">
                <a:latin typeface="Lucida Console" panose="020B0609040504020204" pitchFamily="49" charset="0"/>
              </a:rPr>
              <a:t>Sref</a:t>
            </a:r>
            <a:r>
              <a:rPr lang="en-US" sz="2400" dirty="0">
                <a:latin typeface="Lucida Console" panose="020B0609040504020204" pitchFamily="49" charset="0"/>
              </a:rPr>
              <a:t>', 200, units=“ft**2”)</a:t>
            </a:r>
          </a:p>
        </p:txBody>
      </p:sp>
    </p:spTree>
    <p:extLst>
      <p:ext uri="{BB962C8B-B14F-4D97-AF65-F5344CB8AC3E}">
        <p14:creationId xmlns:p14="http://schemas.microsoft.com/office/powerpoint/2010/main" val="6423176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Groups: organizing components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3969B3-5D04-41AC-ACDA-638DD32A8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833" y="2368481"/>
            <a:ext cx="4645158" cy="4306836"/>
          </a:xfrm>
          <a:prstGeom prst="rect">
            <a:avLst/>
          </a:prstGeom>
        </p:spPr>
      </p:pic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5DCE5C8-78AD-40E2-B598-F9AF241E3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832"/>
            <a:ext cx="5984631" cy="4751021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Combine components into a Group to build organized models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Groups can hold other Groups, which allows hierarchal solution strategies</a:t>
            </a:r>
          </a:p>
          <a:p>
            <a:endParaRPr lang="en-US" sz="3200" dirty="0"/>
          </a:p>
          <a:p>
            <a:r>
              <a:rPr lang="en-US" sz="3200" dirty="0"/>
              <a:t>Groups can used to create portable chunks of analysis chains</a:t>
            </a:r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B2DF54-55BE-4969-B138-45B62D3F9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492754"/>
            <a:ext cx="2743200" cy="365125"/>
          </a:xfrm>
        </p:spPr>
        <p:txBody>
          <a:bodyPr/>
          <a:lstStyle/>
          <a:p>
            <a:fld id="{71BACD8B-1E8C-4DEC-9605-C90F6A841DF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785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8B658-CB60-491B-A5B7-499688517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5" y="1483335"/>
            <a:ext cx="7162800" cy="52101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127"/>
          </a:xfrm>
        </p:spPr>
        <p:txBody>
          <a:bodyPr>
            <a:normAutofit/>
          </a:bodyPr>
          <a:lstStyle/>
          <a:p>
            <a:r>
              <a:rPr lang="en-US" dirty="0"/>
              <a:t>Grouping components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23DFBD-D870-43D4-AD52-F851CCD730D3}"/>
              </a:ext>
            </a:extLst>
          </p:cNvPr>
          <p:cNvSpPr txBox="1"/>
          <p:nvPr/>
        </p:nvSpPr>
        <p:spPr>
          <a:xfrm>
            <a:off x="5751633" y="1415561"/>
            <a:ext cx="4851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Define a model by </a:t>
            </a:r>
            <a:r>
              <a:rPr lang="en-US" b="1" dirty="0" err="1">
                <a:solidFill>
                  <a:srgbClr val="FF0000"/>
                </a:solidFill>
              </a:rPr>
              <a:t>subclassing</a:t>
            </a:r>
            <a:r>
              <a:rPr lang="en-US" b="1" dirty="0">
                <a:solidFill>
                  <a:srgbClr val="FF0000"/>
                </a:solidFill>
              </a:rPr>
              <a:t> Group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A5EF18-6AB0-4101-8895-5983C44A5EEA}"/>
              </a:ext>
            </a:extLst>
          </p:cNvPr>
          <p:cNvCxnSpPr>
            <a:cxnSpLocks/>
          </p:cNvCxnSpPr>
          <p:nvPr/>
        </p:nvCxnSpPr>
        <p:spPr>
          <a:xfrm flipH="1" flipV="1">
            <a:off x="3113942" y="1600227"/>
            <a:ext cx="2557097" cy="5523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9003F-62DB-4A4E-94B6-F841E4F21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43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E123D64-54C5-4558-8160-0F01EA24731C}"/>
              </a:ext>
            </a:extLst>
          </p:cNvPr>
          <p:cNvGrpSpPr/>
          <p:nvPr/>
        </p:nvGrpSpPr>
        <p:grpSpPr>
          <a:xfrm>
            <a:off x="7161335" y="4227314"/>
            <a:ext cx="3950090" cy="1586746"/>
            <a:chOff x="7161335" y="4227314"/>
            <a:chExt cx="3950090" cy="15867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406A93C-97A3-42F4-81E3-D205B6B65FF2}"/>
                </a:ext>
              </a:extLst>
            </p:cNvPr>
            <p:cNvSpPr/>
            <p:nvPr/>
          </p:nvSpPr>
          <p:spPr>
            <a:xfrm>
              <a:off x="7161335" y="4411980"/>
              <a:ext cx="929640" cy="1402080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indeps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31877E0-2329-4F24-8AF6-41F1D8B1E424}"/>
                </a:ext>
              </a:extLst>
            </p:cNvPr>
            <p:cNvSpPr/>
            <p:nvPr/>
          </p:nvSpPr>
          <p:spPr>
            <a:xfrm>
              <a:off x="8671560" y="5158740"/>
              <a:ext cx="929640" cy="655320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atmos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BF9A038-9785-47E7-9298-357DC68EF1B8}"/>
                </a:ext>
              </a:extLst>
            </p:cNvPr>
            <p:cNvSpPr/>
            <p:nvPr/>
          </p:nvSpPr>
          <p:spPr>
            <a:xfrm>
              <a:off x="10181785" y="4411980"/>
              <a:ext cx="929640" cy="1402080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lift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4D4B038-9347-4D81-B75B-0B6CF0C85F1C}"/>
                </a:ext>
              </a:extLst>
            </p:cNvPr>
            <p:cNvCxnSpPr>
              <a:cxnSpLocks/>
            </p:cNvCxnSpPr>
            <p:nvPr/>
          </p:nvCxnSpPr>
          <p:spPr>
            <a:xfrm>
              <a:off x="8090975" y="4594860"/>
              <a:ext cx="209081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CE5B65A-7079-4032-B1D3-3E5BB63EA172}"/>
                </a:ext>
              </a:extLst>
            </p:cNvPr>
            <p:cNvCxnSpPr>
              <a:cxnSpLocks/>
            </p:cNvCxnSpPr>
            <p:nvPr/>
          </p:nvCxnSpPr>
          <p:spPr>
            <a:xfrm>
              <a:off x="8090975" y="4800600"/>
              <a:ext cx="209081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B405239-7591-4009-89FE-0C91E497F07E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8090975" y="5486400"/>
              <a:ext cx="580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BA5ECB8-92BB-40F5-88E0-513BD25B0AD0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9601200" y="5486400"/>
              <a:ext cx="580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3BF613A-0D98-4FDF-9D9E-C83E49B7A9A4}"/>
                </a:ext>
              </a:extLst>
            </p:cNvPr>
            <p:cNvSpPr txBox="1"/>
            <p:nvPr/>
          </p:nvSpPr>
          <p:spPr>
            <a:xfrm>
              <a:off x="8610600" y="4227314"/>
              <a:ext cx="551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Sref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5B1D3B6-1B28-4A55-B1B5-14DC3562ECFD}"/>
                </a:ext>
              </a:extLst>
            </p:cNvPr>
            <p:cNvSpPr txBox="1"/>
            <p:nvPr/>
          </p:nvSpPr>
          <p:spPr>
            <a:xfrm>
              <a:off x="8720278" y="4749345"/>
              <a:ext cx="3321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U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B9B110-3072-489A-8359-6653C28CFC74}"/>
                </a:ext>
              </a:extLst>
            </p:cNvPr>
            <p:cNvSpPr txBox="1"/>
            <p:nvPr/>
          </p:nvSpPr>
          <p:spPr>
            <a:xfrm>
              <a:off x="8198995" y="5117068"/>
              <a:ext cx="306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h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046869B-FE20-4D4D-B326-67BFA6B31136}"/>
                </a:ext>
              </a:extLst>
            </p:cNvPr>
            <p:cNvSpPr txBox="1"/>
            <p:nvPr/>
          </p:nvSpPr>
          <p:spPr>
            <a:xfrm>
              <a:off x="9637255" y="5095994"/>
              <a:ext cx="508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rho</a:t>
              </a:r>
            </a:p>
          </p:txBody>
        </p:sp>
      </p:grpSp>
      <p:sp>
        <p:nvSpPr>
          <p:cNvPr id="5" name="Right Brace 4">
            <a:extLst>
              <a:ext uri="{FF2B5EF4-FFF2-40B4-BE49-F238E27FC236}">
                <a16:creationId xmlns:a16="http://schemas.microsoft.com/office/drawing/2014/main" id="{3DEE40D2-2F57-4C4C-B8CE-072DE796059B}"/>
              </a:ext>
            </a:extLst>
          </p:cNvPr>
          <p:cNvSpPr/>
          <p:nvPr/>
        </p:nvSpPr>
        <p:spPr>
          <a:xfrm>
            <a:off x="4809506" y="3990109"/>
            <a:ext cx="635330" cy="1252847"/>
          </a:xfrm>
          <a:prstGeom prst="rightBrac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CF28F86-54EE-C140-B7AF-ABF3997F8821}"/>
              </a:ext>
            </a:extLst>
          </p:cNvPr>
          <p:cNvCxnSpPr>
            <a:cxnSpLocks/>
            <a:endCxn id="5" idx="1"/>
          </p:cNvCxnSpPr>
          <p:nvPr/>
        </p:nvCxnSpPr>
        <p:spPr>
          <a:xfrm flipH="1" flipV="1">
            <a:off x="5444836" y="4616533"/>
            <a:ext cx="1605786" cy="4126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E34826C-FD08-E349-954D-13CC40518DF3}"/>
              </a:ext>
            </a:extLst>
          </p:cNvPr>
          <p:cNvSpPr txBox="1"/>
          <p:nvPr/>
        </p:nvSpPr>
        <p:spPr>
          <a:xfrm>
            <a:off x="7162918" y="3146008"/>
            <a:ext cx="4851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This is the model structure that is being connected</a:t>
            </a:r>
          </a:p>
        </p:txBody>
      </p:sp>
    </p:spTree>
    <p:extLst>
      <p:ext uri="{BB962C8B-B14F-4D97-AF65-F5344CB8AC3E}">
        <p14:creationId xmlns:p14="http://schemas.microsoft.com/office/powerpoint/2010/main" val="15664049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8B658-CB60-491B-A5B7-499688517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5" y="1483335"/>
            <a:ext cx="7162800" cy="52101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59CFEFD-B21A-4F1E-96E4-70FD4327572B}"/>
              </a:ext>
            </a:extLst>
          </p:cNvPr>
          <p:cNvSpPr txBox="1"/>
          <p:nvPr/>
        </p:nvSpPr>
        <p:spPr>
          <a:xfrm>
            <a:off x="6242536" y="2305319"/>
            <a:ext cx="45690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Include components using the </a:t>
            </a:r>
            <a:r>
              <a:rPr lang="en-US" b="1" dirty="0" err="1">
                <a:solidFill>
                  <a:srgbClr val="FF0000"/>
                </a:solidFill>
              </a:rPr>
              <a:t>add_subsystem</a:t>
            </a:r>
            <a:r>
              <a:rPr lang="en-US" b="1" dirty="0">
                <a:solidFill>
                  <a:srgbClr val="FF0000"/>
                </a:solidFill>
              </a:rPr>
              <a:t>(&lt;name&gt;, &lt;component&gt;) method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045ED1-8B33-437C-B997-FA8AABCF5467}"/>
              </a:ext>
            </a:extLst>
          </p:cNvPr>
          <p:cNvCxnSpPr>
            <a:cxnSpLocks/>
          </p:cNvCxnSpPr>
          <p:nvPr/>
        </p:nvCxnSpPr>
        <p:spPr>
          <a:xfrm flipH="1" flipV="1">
            <a:off x="3692769" y="2417884"/>
            <a:ext cx="2549769" cy="2193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5C26F46-BB94-4B30-8192-4F0DFC887A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84"/>
          <a:stretch/>
        </p:blipFill>
        <p:spPr>
          <a:xfrm>
            <a:off x="5433122" y="5381723"/>
            <a:ext cx="4027925" cy="665379"/>
          </a:xfrm>
          <a:prstGeom prst="rect">
            <a:avLst/>
          </a:prstGeom>
          <a:ln w="57150">
            <a:solidFill>
              <a:srgbClr val="002060"/>
            </a:solidFill>
          </a:ln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E97284B2-1666-4F23-9FEC-64BF15C99B9C}"/>
              </a:ext>
            </a:extLst>
          </p:cNvPr>
          <p:cNvSpPr/>
          <p:nvPr/>
        </p:nvSpPr>
        <p:spPr>
          <a:xfrm>
            <a:off x="3508131" y="3139643"/>
            <a:ext cx="2655277" cy="844062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5E2673B-93A2-4A76-A34F-5DDD39C12D41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6163408" y="3561674"/>
            <a:ext cx="1283677" cy="1820049"/>
          </a:xfrm>
          <a:prstGeom prst="line">
            <a:avLst/>
          </a:prstGeom>
          <a:ln w="38100">
            <a:solidFill>
              <a:srgbClr val="00206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E9B2633-18FE-4FDD-9AC1-0E8098BC1E07}"/>
              </a:ext>
            </a:extLst>
          </p:cNvPr>
          <p:cNvSpPr txBox="1"/>
          <p:nvPr/>
        </p:nvSpPr>
        <p:spPr>
          <a:xfrm>
            <a:off x="7041173" y="3983705"/>
            <a:ext cx="4176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Python note:</a:t>
            </a:r>
          </a:p>
          <a:p>
            <a:r>
              <a:rPr lang="en-US" b="1" dirty="0">
                <a:solidFill>
                  <a:srgbClr val="002060"/>
                </a:solidFill>
              </a:rPr>
              <a:t>These are </a:t>
            </a:r>
            <a:r>
              <a:rPr lang="en-US" b="1" i="1" dirty="0">
                <a:solidFill>
                  <a:srgbClr val="002060"/>
                </a:solidFill>
              </a:rPr>
              <a:t>instances </a:t>
            </a:r>
            <a:r>
              <a:rPr lang="en-US" b="1" dirty="0">
                <a:solidFill>
                  <a:srgbClr val="002060"/>
                </a:solidFill>
              </a:rPr>
              <a:t>of a component class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06EE6-3682-4317-940B-CBFE836B9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44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9D6AE4A-A251-4BB4-B591-7B2651856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127"/>
          </a:xfrm>
        </p:spPr>
        <p:txBody>
          <a:bodyPr>
            <a:normAutofit/>
          </a:bodyPr>
          <a:lstStyle/>
          <a:p>
            <a:r>
              <a:rPr lang="en-US" dirty="0"/>
              <a:t>Grouping components</a:t>
            </a:r>
          </a:p>
        </p:txBody>
      </p:sp>
    </p:spTree>
    <p:extLst>
      <p:ext uri="{BB962C8B-B14F-4D97-AF65-F5344CB8AC3E}">
        <p14:creationId xmlns:p14="http://schemas.microsoft.com/office/powerpoint/2010/main" val="995071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8B658-CB60-491B-A5B7-499688517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5" y="1483335"/>
            <a:ext cx="7162800" cy="52101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0FCA7E-E563-4E2C-AF71-8391924ED08A}"/>
              </a:ext>
            </a:extLst>
          </p:cNvPr>
          <p:cNvSpPr txBox="1"/>
          <p:nvPr/>
        </p:nvSpPr>
        <p:spPr>
          <a:xfrm>
            <a:off x="6425711" y="3035172"/>
            <a:ext cx="5338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Your  custom components can be defined in the same .</a:t>
            </a:r>
            <a:r>
              <a:rPr lang="en-US" b="1" dirty="0" err="1">
                <a:solidFill>
                  <a:srgbClr val="FF0000"/>
                </a:solidFill>
              </a:rPr>
              <a:t>py</a:t>
            </a:r>
            <a:r>
              <a:rPr lang="en-US" b="1" dirty="0">
                <a:solidFill>
                  <a:srgbClr val="FF0000"/>
                </a:solidFill>
              </a:rPr>
              <a:t> file, or imported from a package for modularity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A2E6960-16D4-422C-8A02-677EA95AD7A1}"/>
              </a:ext>
            </a:extLst>
          </p:cNvPr>
          <p:cNvCxnSpPr>
            <a:cxnSpLocks/>
          </p:cNvCxnSpPr>
          <p:nvPr/>
        </p:nvCxnSpPr>
        <p:spPr>
          <a:xfrm flipH="1">
            <a:off x="4985238" y="3337194"/>
            <a:ext cx="1362810" cy="1348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FF8C369-17A3-4D2D-9365-EF0DDE01F305}"/>
              </a:ext>
            </a:extLst>
          </p:cNvPr>
          <p:cNvSpPr txBox="1"/>
          <p:nvPr/>
        </p:nvSpPr>
        <p:spPr>
          <a:xfrm>
            <a:off x="6139228" y="3836712"/>
            <a:ext cx="3629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Specify flags/options now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904C91-459D-4DF9-8549-A63F52EFFA2B}"/>
              </a:ext>
            </a:extLst>
          </p:cNvPr>
          <p:cNvCxnSpPr>
            <a:cxnSpLocks/>
          </p:cNvCxnSpPr>
          <p:nvPr/>
        </p:nvCxnSpPr>
        <p:spPr>
          <a:xfrm flipH="1" flipV="1">
            <a:off x="5512778" y="3780693"/>
            <a:ext cx="583222" cy="2747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6B59A8-E152-45A3-B0E1-FEBE84C5F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45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73ACA93-BBDD-4D18-A3C0-E53FFAAC6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127"/>
          </a:xfrm>
        </p:spPr>
        <p:txBody>
          <a:bodyPr>
            <a:normAutofit/>
          </a:bodyPr>
          <a:lstStyle/>
          <a:p>
            <a:r>
              <a:rPr lang="en-US" dirty="0"/>
              <a:t>Grouping components</a:t>
            </a:r>
          </a:p>
        </p:txBody>
      </p:sp>
    </p:spTree>
    <p:extLst>
      <p:ext uri="{BB962C8B-B14F-4D97-AF65-F5344CB8AC3E}">
        <p14:creationId xmlns:p14="http://schemas.microsoft.com/office/powerpoint/2010/main" val="2698382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8B658-CB60-491B-A5B7-499688517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5" y="1483335"/>
            <a:ext cx="7162800" cy="52101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1E28A48-2DBB-4EFA-A7AF-DCA5048A9028}"/>
              </a:ext>
            </a:extLst>
          </p:cNvPr>
          <p:cNvSpPr txBox="1"/>
          <p:nvPr/>
        </p:nvSpPr>
        <p:spPr>
          <a:xfrm>
            <a:off x="6372958" y="4560154"/>
            <a:ext cx="3362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Connect parameters using the connect(&lt;from&gt;, &lt;to&gt;) method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B42B91A-1DE7-4186-B292-F9B5DCBA480F}"/>
              </a:ext>
            </a:extLst>
          </p:cNvPr>
          <p:cNvCxnSpPr>
            <a:cxnSpLocks/>
          </p:cNvCxnSpPr>
          <p:nvPr/>
        </p:nvCxnSpPr>
        <p:spPr>
          <a:xfrm flipH="1" flipV="1">
            <a:off x="5090747" y="4572000"/>
            <a:ext cx="1257301" cy="2747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946A1-3CF8-499E-9996-5622B46BD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46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D1DF80-45A7-4294-A1E1-8A45166E2C5C}"/>
              </a:ext>
            </a:extLst>
          </p:cNvPr>
          <p:cNvGrpSpPr/>
          <p:nvPr/>
        </p:nvGrpSpPr>
        <p:grpSpPr>
          <a:xfrm>
            <a:off x="7694735" y="2332048"/>
            <a:ext cx="3950090" cy="1586746"/>
            <a:chOff x="7161335" y="4227314"/>
            <a:chExt cx="3950090" cy="158674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3414D3B-65CD-4D7A-80DD-580CEF18C9F9}"/>
                </a:ext>
              </a:extLst>
            </p:cNvPr>
            <p:cNvSpPr/>
            <p:nvPr/>
          </p:nvSpPr>
          <p:spPr>
            <a:xfrm>
              <a:off x="7161335" y="4411980"/>
              <a:ext cx="929640" cy="1402080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indeps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3500B40-E6B2-41EC-873F-00CE9A6BCC50}"/>
                </a:ext>
              </a:extLst>
            </p:cNvPr>
            <p:cNvSpPr/>
            <p:nvPr/>
          </p:nvSpPr>
          <p:spPr>
            <a:xfrm>
              <a:off x="8671560" y="5158740"/>
              <a:ext cx="929640" cy="655320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atmos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7FF86F1-4550-4C08-9968-2FA3C21E7682}"/>
                </a:ext>
              </a:extLst>
            </p:cNvPr>
            <p:cNvSpPr/>
            <p:nvPr/>
          </p:nvSpPr>
          <p:spPr>
            <a:xfrm>
              <a:off x="10181785" y="4411980"/>
              <a:ext cx="929640" cy="1402080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lift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F79C680-C090-4398-A71E-3D18BEB78A09}"/>
                </a:ext>
              </a:extLst>
            </p:cNvPr>
            <p:cNvCxnSpPr>
              <a:cxnSpLocks/>
            </p:cNvCxnSpPr>
            <p:nvPr/>
          </p:nvCxnSpPr>
          <p:spPr>
            <a:xfrm>
              <a:off x="8090975" y="4594860"/>
              <a:ext cx="209081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14EB4F6-92A5-46B4-B060-6E522CA65C49}"/>
                </a:ext>
              </a:extLst>
            </p:cNvPr>
            <p:cNvCxnSpPr>
              <a:cxnSpLocks/>
            </p:cNvCxnSpPr>
            <p:nvPr/>
          </p:nvCxnSpPr>
          <p:spPr>
            <a:xfrm>
              <a:off x="8090975" y="4800600"/>
              <a:ext cx="209081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87CDBE36-7EEB-454A-9282-581A5584AD0F}"/>
                </a:ext>
              </a:extLst>
            </p:cNvPr>
            <p:cNvCxnSpPr>
              <a:cxnSpLocks/>
              <a:endCxn id="9" idx="1"/>
            </p:cNvCxnSpPr>
            <p:nvPr/>
          </p:nvCxnSpPr>
          <p:spPr>
            <a:xfrm>
              <a:off x="8090975" y="5486400"/>
              <a:ext cx="580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D1F71F4-65F6-4B98-AD2E-B86EF1345B44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9601200" y="5486400"/>
              <a:ext cx="580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EF54685-B911-422D-93AA-B28725E3CA46}"/>
                </a:ext>
              </a:extLst>
            </p:cNvPr>
            <p:cNvSpPr txBox="1"/>
            <p:nvPr/>
          </p:nvSpPr>
          <p:spPr>
            <a:xfrm>
              <a:off x="8610600" y="4227314"/>
              <a:ext cx="551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Sref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3B05C31-86CC-4793-B085-6C501AAA2D2B}"/>
                </a:ext>
              </a:extLst>
            </p:cNvPr>
            <p:cNvSpPr txBox="1"/>
            <p:nvPr/>
          </p:nvSpPr>
          <p:spPr>
            <a:xfrm>
              <a:off x="8720278" y="4749345"/>
              <a:ext cx="3321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U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A59F480-4877-427A-8EAA-675A1D1F0E11}"/>
                </a:ext>
              </a:extLst>
            </p:cNvPr>
            <p:cNvSpPr txBox="1"/>
            <p:nvPr/>
          </p:nvSpPr>
          <p:spPr>
            <a:xfrm>
              <a:off x="8198995" y="5117068"/>
              <a:ext cx="306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h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95FFEC1-561F-4258-965B-473C7588CC69}"/>
                </a:ext>
              </a:extLst>
            </p:cNvPr>
            <p:cNvSpPr txBox="1"/>
            <p:nvPr/>
          </p:nvSpPr>
          <p:spPr>
            <a:xfrm>
              <a:off x="9637255" y="5095994"/>
              <a:ext cx="508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rho</a:t>
              </a:r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93D9C9AF-0322-4B58-85C0-7C610F24B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127"/>
          </a:xfrm>
        </p:spPr>
        <p:txBody>
          <a:bodyPr>
            <a:normAutofit/>
          </a:bodyPr>
          <a:lstStyle/>
          <a:p>
            <a:r>
              <a:rPr lang="en-US" dirty="0"/>
              <a:t>Grouping components</a:t>
            </a:r>
          </a:p>
        </p:txBody>
      </p:sp>
    </p:spTree>
    <p:extLst>
      <p:ext uri="{BB962C8B-B14F-4D97-AF65-F5344CB8AC3E}">
        <p14:creationId xmlns:p14="http://schemas.microsoft.com/office/powerpoint/2010/main" val="3306389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8B658-CB60-491B-A5B7-499688517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5" y="1483335"/>
            <a:ext cx="7162800" cy="52101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1E28A48-2DBB-4EFA-A7AF-DCA5048A9028}"/>
              </a:ext>
            </a:extLst>
          </p:cNvPr>
          <p:cNvSpPr txBox="1"/>
          <p:nvPr/>
        </p:nvSpPr>
        <p:spPr>
          <a:xfrm>
            <a:off x="6372958" y="4560154"/>
            <a:ext cx="4212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Note the namespace / address string:</a:t>
            </a:r>
          </a:p>
          <a:p>
            <a:r>
              <a:rPr lang="en-US" b="1" i="1" dirty="0" err="1">
                <a:solidFill>
                  <a:srgbClr val="FF0000"/>
                </a:solidFill>
              </a:rPr>
              <a:t>component_name.variable</a:t>
            </a:r>
            <a:endParaRPr lang="en-US" b="1" i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B42B91A-1DE7-4186-B292-F9B5DCBA480F}"/>
              </a:ext>
            </a:extLst>
          </p:cNvPr>
          <p:cNvCxnSpPr>
            <a:cxnSpLocks/>
          </p:cNvCxnSpPr>
          <p:nvPr/>
        </p:nvCxnSpPr>
        <p:spPr>
          <a:xfrm flipH="1" flipV="1">
            <a:off x="4941277" y="4651131"/>
            <a:ext cx="1406773" cy="195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23D4903-5A85-4EC3-BD0D-E42BFA3A5783}"/>
              </a:ext>
            </a:extLst>
          </p:cNvPr>
          <p:cNvCxnSpPr>
            <a:cxnSpLocks/>
          </p:cNvCxnSpPr>
          <p:nvPr/>
        </p:nvCxnSpPr>
        <p:spPr>
          <a:xfrm flipH="1">
            <a:off x="2400300" y="5037992"/>
            <a:ext cx="3947749" cy="13255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FBBEC-C586-4015-A0AD-ADE5F8A3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47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15C76AD-0E18-4AA4-B5B7-87D12DDB2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127"/>
          </a:xfrm>
        </p:spPr>
        <p:txBody>
          <a:bodyPr>
            <a:normAutofit/>
          </a:bodyPr>
          <a:lstStyle/>
          <a:p>
            <a:r>
              <a:rPr lang="en-US" dirty="0"/>
              <a:t>Grouping components</a:t>
            </a:r>
          </a:p>
        </p:txBody>
      </p:sp>
    </p:spTree>
    <p:extLst>
      <p:ext uri="{BB962C8B-B14F-4D97-AF65-F5344CB8AC3E}">
        <p14:creationId xmlns:p14="http://schemas.microsoft.com/office/powerpoint/2010/main" val="15814406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8B658-CB60-491B-A5B7-499688517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5" y="1483335"/>
            <a:ext cx="7162800" cy="52101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FF61357-86B4-4819-8717-6AEC2AFDA5B1}"/>
              </a:ext>
            </a:extLst>
          </p:cNvPr>
          <p:cNvSpPr txBox="1"/>
          <p:nvPr/>
        </p:nvSpPr>
        <p:spPr>
          <a:xfrm>
            <a:off x="3567846" y="5442439"/>
            <a:ext cx="5118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When you run an MDA/MDO problem, you will add one top-level Group instance to the problem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A8F3B0-B99C-4F07-B48D-88B713B066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3810" y="1932476"/>
            <a:ext cx="3524904" cy="3268174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3591BEEE-E716-4015-A80E-2332B8A87784}"/>
              </a:ext>
            </a:extLst>
          </p:cNvPr>
          <p:cNvSpPr/>
          <p:nvPr/>
        </p:nvSpPr>
        <p:spPr>
          <a:xfrm>
            <a:off x="9082454" y="3059723"/>
            <a:ext cx="1635370" cy="572290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52FFD18-9AAF-4BC3-8647-19D61212F9FF}"/>
              </a:ext>
            </a:extLst>
          </p:cNvPr>
          <p:cNvCxnSpPr>
            <a:cxnSpLocks/>
          </p:cNvCxnSpPr>
          <p:nvPr/>
        </p:nvCxnSpPr>
        <p:spPr>
          <a:xfrm flipH="1">
            <a:off x="3279531" y="3429000"/>
            <a:ext cx="5864469" cy="2013438"/>
          </a:xfrm>
          <a:prstGeom prst="line">
            <a:avLst/>
          </a:prstGeom>
          <a:ln w="38100">
            <a:solidFill>
              <a:srgbClr val="00206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C6CFEC71-1B6D-4925-80E1-6C2A94430212}"/>
              </a:ext>
            </a:extLst>
          </p:cNvPr>
          <p:cNvSpPr/>
          <p:nvPr/>
        </p:nvSpPr>
        <p:spPr>
          <a:xfrm>
            <a:off x="1" y="5442438"/>
            <a:ext cx="3567846" cy="527539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122EC-4BA6-4363-80E8-472E47256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48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CC256C5-C4B4-475C-BA66-8E08E4ECD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127"/>
          </a:xfrm>
        </p:spPr>
        <p:txBody>
          <a:bodyPr>
            <a:normAutofit/>
          </a:bodyPr>
          <a:lstStyle/>
          <a:p>
            <a:r>
              <a:rPr lang="en-US" dirty="0"/>
              <a:t>Grouping components</a:t>
            </a:r>
          </a:p>
        </p:txBody>
      </p:sp>
    </p:spTree>
    <p:extLst>
      <p:ext uri="{BB962C8B-B14F-4D97-AF65-F5344CB8AC3E}">
        <p14:creationId xmlns:p14="http://schemas.microsoft.com/office/powerpoint/2010/main" val="11862288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8B658-CB60-491B-A5B7-499688517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5" y="1483335"/>
            <a:ext cx="7162800" cy="52101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FF61357-86B4-4819-8717-6AEC2AFDA5B1}"/>
              </a:ext>
            </a:extLst>
          </p:cNvPr>
          <p:cNvSpPr txBox="1"/>
          <p:nvPr/>
        </p:nvSpPr>
        <p:spPr>
          <a:xfrm>
            <a:off x="6671264" y="3209642"/>
            <a:ext cx="5118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The subgroups and components are executed in the order that they’re added to the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122EC-4BA6-4363-80E8-472E47256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49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CC256C5-C4B4-475C-BA66-8E08E4ECD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127"/>
          </a:xfrm>
        </p:spPr>
        <p:txBody>
          <a:bodyPr>
            <a:normAutofit/>
          </a:bodyPr>
          <a:lstStyle/>
          <a:p>
            <a:r>
              <a:rPr lang="en-US" dirty="0"/>
              <a:t>Grouping components</a:t>
            </a:r>
          </a:p>
        </p:txBody>
      </p:sp>
    </p:spTree>
    <p:extLst>
      <p:ext uri="{BB962C8B-B14F-4D97-AF65-F5344CB8AC3E}">
        <p14:creationId xmlns:p14="http://schemas.microsoft.com/office/powerpoint/2010/main" val="1606969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62F05A-ED29-4E56-9BC4-D3B0E0F8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571A65C-45F5-47F1-9F0A-9C224966C70F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3339548" y="1624339"/>
          <a:ext cx="8218241" cy="49145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AB53D96-A6F5-4B80-9AF6-D95827A2B820}"/>
              </a:ext>
            </a:extLst>
          </p:cNvPr>
          <p:cNvSpPr txBox="1"/>
          <p:nvPr/>
        </p:nvSpPr>
        <p:spPr>
          <a:xfrm>
            <a:off x="982554" y="5233661"/>
            <a:ext cx="24421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Novice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7EEC1F-2CB5-4BF2-BC66-9F6ECE3F3AF6}"/>
              </a:ext>
            </a:extLst>
          </p:cNvPr>
          <p:cNvSpPr txBox="1"/>
          <p:nvPr/>
        </p:nvSpPr>
        <p:spPr>
          <a:xfrm>
            <a:off x="982554" y="3429000"/>
            <a:ext cx="24421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Intermediate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52F8D26-1E2E-43B1-A702-3C3AA3C1A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8988"/>
            <a:ext cx="10515600" cy="1152939"/>
          </a:xfrm>
        </p:spPr>
        <p:txBody>
          <a:bodyPr>
            <a:noAutofit/>
          </a:bodyPr>
          <a:lstStyle/>
          <a:p>
            <a:r>
              <a:rPr lang="en-US" sz="4800" dirty="0"/>
              <a:t>Levels of expertise suggested</a:t>
            </a:r>
            <a:br>
              <a:rPr lang="en-US" sz="4800" dirty="0"/>
            </a:br>
            <a:r>
              <a:rPr lang="en-US" sz="4800" dirty="0"/>
              <a:t>to use </a:t>
            </a:r>
            <a:r>
              <a:rPr lang="en-US" sz="4800" dirty="0" err="1"/>
              <a:t>OpenMDAO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891140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way to connect…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29B7E49-A81A-473E-8C13-E93705D44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832"/>
            <a:ext cx="10881946" cy="4751021"/>
          </a:xfrm>
        </p:spPr>
        <p:txBody>
          <a:bodyPr>
            <a:normAutofit/>
          </a:bodyPr>
          <a:lstStyle/>
          <a:p>
            <a:r>
              <a:rPr lang="en-US" sz="3200" dirty="0"/>
              <a:t>If parameters are widely used among many components, writing many connect() statements can be tedious</a:t>
            </a:r>
          </a:p>
          <a:p>
            <a:r>
              <a:rPr lang="en-US" sz="3200" dirty="0"/>
              <a:t>Variable </a:t>
            </a:r>
            <a:r>
              <a:rPr lang="en-US" sz="3200" i="1" dirty="0"/>
              <a:t>promotion</a:t>
            </a:r>
            <a:r>
              <a:rPr lang="en-US" sz="3200" dirty="0"/>
              <a:t> is another way to make connections</a:t>
            </a:r>
          </a:p>
          <a:p>
            <a:pPr lvl="1"/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9C80ED-E7BD-4DF6-AF86-CBFD47B36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79" y="3508131"/>
            <a:ext cx="10977667" cy="2760785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A325EC4-E273-4341-9186-5E3649F8524F}"/>
              </a:ext>
            </a:extLst>
          </p:cNvPr>
          <p:cNvSpPr/>
          <p:nvPr/>
        </p:nvSpPr>
        <p:spPr>
          <a:xfrm>
            <a:off x="5899639" y="5521569"/>
            <a:ext cx="5662246" cy="527539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2CFA2E-E92D-4F37-8AC9-3E622D5CE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8171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variable promotion do?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29B7E49-A81A-473E-8C13-E93705D44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832"/>
            <a:ext cx="10881946" cy="1928691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/>
              <a:t>Creates an alias for the variable one level up in the namespace </a:t>
            </a:r>
          </a:p>
          <a:p>
            <a:pPr lvl="1"/>
            <a:r>
              <a:rPr lang="en-US" sz="2800" dirty="0"/>
              <a:t>(</a:t>
            </a:r>
            <a:r>
              <a:rPr lang="en-US" sz="2800" i="1" dirty="0" err="1"/>
              <a:t>atmos.h</a:t>
            </a:r>
            <a:r>
              <a:rPr lang="en-US" sz="2800" dirty="0"/>
              <a:t> </a:t>
            </a:r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i="1" dirty="0">
                <a:sym typeface="Wingdings" panose="05000000000000000000" pitchFamily="2" charset="2"/>
              </a:rPr>
              <a:t>h</a:t>
            </a:r>
            <a:r>
              <a:rPr lang="en-US" sz="2800" dirty="0"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en-US" sz="2800" dirty="0">
                <a:sym typeface="Wingdings" panose="05000000000000000000" pitchFamily="2" charset="2"/>
              </a:rPr>
              <a:t>(</a:t>
            </a:r>
            <a:r>
              <a:rPr lang="en-US" sz="2800" i="1" dirty="0" err="1">
                <a:sym typeface="Wingdings" panose="05000000000000000000" pitchFamily="2" charset="2"/>
              </a:rPr>
              <a:t>lift.rho</a:t>
            </a:r>
            <a:r>
              <a:rPr lang="en-US" sz="2800" i="1" dirty="0">
                <a:sym typeface="Wingdings" panose="05000000000000000000" pitchFamily="2" charset="2"/>
              </a:rPr>
              <a:t>  rho)</a:t>
            </a:r>
            <a:endParaRPr lang="en-US" sz="2800" dirty="0"/>
          </a:p>
          <a:p>
            <a:r>
              <a:rPr lang="en-US" sz="3200" dirty="0"/>
              <a:t>Automatically connects any matching I/O variable names</a:t>
            </a:r>
          </a:p>
          <a:p>
            <a:r>
              <a:rPr lang="en-US" sz="3200" dirty="0"/>
              <a:t>Promote variables with wildcard (e.g. </a:t>
            </a:r>
            <a:r>
              <a:rPr lang="en-US" sz="3200" dirty="0">
                <a:solidFill>
                  <a:srgbClr val="002060"/>
                </a:solidFill>
              </a:rPr>
              <a:t>*_in</a:t>
            </a:r>
            <a:r>
              <a:rPr lang="en-US" sz="3200" dirty="0"/>
              <a:t> or just </a:t>
            </a:r>
            <a:r>
              <a:rPr lang="en-US" sz="3200" dirty="0">
                <a:solidFill>
                  <a:srgbClr val="002060"/>
                </a:solidFill>
              </a:rPr>
              <a:t>*</a:t>
            </a:r>
            <a:r>
              <a:rPr lang="en-US" sz="3200" dirty="0"/>
              <a:t>)</a:t>
            </a:r>
            <a:endParaRPr lang="en-US" sz="28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9C80ED-E7BD-4DF6-AF86-CBFD47B36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708" y="4075952"/>
            <a:ext cx="10410092" cy="261804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44DB366-FE73-4B59-BE99-DBD48A675BE5}"/>
              </a:ext>
            </a:extLst>
          </p:cNvPr>
          <p:cNvSpPr/>
          <p:nvPr/>
        </p:nvSpPr>
        <p:spPr>
          <a:xfrm>
            <a:off x="5908431" y="5786863"/>
            <a:ext cx="5445369" cy="907134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11FA37-A238-4BCC-A733-57F189F6A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686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variable promotion do?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60FEEE-5200-4692-B52A-B9D969203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8" y="1726248"/>
            <a:ext cx="9315450" cy="443865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FA91A8A-D13E-4F9C-A718-BF5E4133F741}"/>
              </a:ext>
            </a:extLst>
          </p:cNvPr>
          <p:cNvSpPr/>
          <p:nvPr/>
        </p:nvSpPr>
        <p:spPr>
          <a:xfrm>
            <a:off x="7130194" y="2145387"/>
            <a:ext cx="2919046" cy="724020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0FC6B86-409E-4579-8A92-890A08A8BAE3}"/>
              </a:ext>
            </a:extLst>
          </p:cNvPr>
          <p:cNvSpPr/>
          <p:nvPr/>
        </p:nvSpPr>
        <p:spPr>
          <a:xfrm>
            <a:off x="714741" y="5190393"/>
            <a:ext cx="2919046" cy="724020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156DB04-C68C-4622-B15F-270061A920F4}"/>
              </a:ext>
            </a:extLst>
          </p:cNvPr>
          <p:cNvCxnSpPr>
            <a:cxnSpLocks/>
          </p:cNvCxnSpPr>
          <p:nvPr/>
        </p:nvCxnSpPr>
        <p:spPr>
          <a:xfrm>
            <a:off x="8730762" y="2869407"/>
            <a:ext cx="125655" cy="850046"/>
          </a:xfrm>
          <a:prstGeom prst="line">
            <a:avLst/>
          </a:prstGeom>
          <a:ln w="38100">
            <a:solidFill>
              <a:srgbClr val="00206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5237F08A-40F8-42F5-AAC3-C550076BB127}"/>
              </a:ext>
            </a:extLst>
          </p:cNvPr>
          <p:cNvSpPr/>
          <p:nvPr/>
        </p:nvSpPr>
        <p:spPr>
          <a:xfrm>
            <a:off x="7396894" y="3719453"/>
            <a:ext cx="2919046" cy="381120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7FAE7B-1156-45BF-82A6-EECCBE2786A9}"/>
              </a:ext>
            </a:extLst>
          </p:cNvPr>
          <p:cNvSpPr txBox="1"/>
          <p:nvPr/>
        </p:nvSpPr>
        <p:spPr>
          <a:xfrm>
            <a:off x="8856417" y="2869407"/>
            <a:ext cx="3362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Input/output connection established automatically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17095D-D1DB-4E89-9003-3F4C8CC64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52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FDC9DA2-A6CA-4F52-BE9C-BD8DE9834589}"/>
              </a:ext>
            </a:extLst>
          </p:cNvPr>
          <p:cNvGrpSpPr/>
          <p:nvPr/>
        </p:nvGrpSpPr>
        <p:grpSpPr>
          <a:xfrm>
            <a:off x="7527169" y="4531300"/>
            <a:ext cx="3950090" cy="1586746"/>
            <a:chOff x="7161335" y="4227314"/>
            <a:chExt cx="3950090" cy="1586746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1A009D2-82B4-420B-82F2-5BC04C035F61}"/>
                </a:ext>
              </a:extLst>
            </p:cNvPr>
            <p:cNvSpPr/>
            <p:nvPr/>
          </p:nvSpPr>
          <p:spPr>
            <a:xfrm>
              <a:off x="7161335" y="4411980"/>
              <a:ext cx="929640" cy="1402080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indeps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AA7FA9A-3676-4652-8292-803476BDA5D4}"/>
                </a:ext>
              </a:extLst>
            </p:cNvPr>
            <p:cNvSpPr/>
            <p:nvPr/>
          </p:nvSpPr>
          <p:spPr>
            <a:xfrm>
              <a:off x="8671560" y="5158740"/>
              <a:ext cx="929640" cy="655320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atmos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1DA96B3-6EF4-46BF-8D2C-D520EB63304F}"/>
                </a:ext>
              </a:extLst>
            </p:cNvPr>
            <p:cNvSpPr/>
            <p:nvPr/>
          </p:nvSpPr>
          <p:spPr>
            <a:xfrm>
              <a:off x="10181785" y="4411980"/>
              <a:ext cx="929640" cy="1402080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lift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59F2734-92B0-4BB3-A248-1A4F70A906F5}"/>
                </a:ext>
              </a:extLst>
            </p:cNvPr>
            <p:cNvCxnSpPr>
              <a:cxnSpLocks/>
            </p:cNvCxnSpPr>
            <p:nvPr/>
          </p:nvCxnSpPr>
          <p:spPr>
            <a:xfrm>
              <a:off x="8090975" y="4594860"/>
              <a:ext cx="209081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60D817A-8D11-4C2F-8735-E9B5E2ED94C0}"/>
                </a:ext>
              </a:extLst>
            </p:cNvPr>
            <p:cNvCxnSpPr>
              <a:cxnSpLocks/>
            </p:cNvCxnSpPr>
            <p:nvPr/>
          </p:nvCxnSpPr>
          <p:spPr>
            <a:xfrm>
              <a:off x="8090975" y="4800600"/>
              <a:ext cx="209081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1034863-115B-4548-A3C6-5DD008D7A393}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8090975" y="5486400"/>
              <a:ext cx="580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B037BC7-EE76-4AC3-8616-9367F3F5810A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9601200" y="5486400"/>
              <a:ext cx="580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B4CE120-23A1-4CD6-A2A6-BC6CDFA3A290}"/>
                </a:ext>
              </a:extLst>
            </p:cNvPr>
            <p:cNvSpPr txBox="1"/>
            <p:nvPr/>
          </p:nvSpPr>
          <p:spPr>
            <a:xfrm>
              <a:off x="8610600" y="4227314"/>
              <a:ext cx="551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Sref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AC59F55-3939-47C0-9301-7032CAF2A1E7}"/>
                </a:ext>
              </a:extLst>
            </p:cNvPr>
            <p:cNvSpPr txBox="1"/>
            <p:nvPr/>
          </p:nvSpPr>
          <p:spPr>
            <a:xfrm>
              <a:off x="8720278" y="4749345"/>
              <a:ext cx="3321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U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E535099-40DA-4F8E-B394-41A91E5A0690}"/>
                </a:ext>
              </a:extLst>
            </p:cNvPr>
            <p:cNvSpPr txBox="1"/>
            <p:nvPr/>
          </p:nvSpPr>
          <p:spPr>
            <a:xfrm>
              <a:off x="8198995" y="5117068"/>
              <a:ext cx="306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h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12E0AFD-4A29-458E-B5C1-9278176F51AA}"/>
                </a:ext>
              </a:extLst>
            </p:cNvPr>
            <p:cNvSpPr txBox="1"/>
            <p:nvPr/>
          </p:nvSpPr>
          <p:spPr>
            <a:xfrm>
              <a:off x="9637255" y="5095994"/>
              <a:ext cx="508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rho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8805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A777E1-BC3F-4C65-A2B5-34811125C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32" y="2330021"/>
            <a:ext cx="10421565" cy="32267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variable promotion do?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A91A8A-D13E-4F9C-A718-BF5E4133F741}"/>
              </a:ext>
            </a:extLst>
          </p:cNvPr>
          <p:cNvSpPr/>
          <p:nvPr/>
        </p:nvSpPr>
        <p:spPr>
          <a:xfrm>
            <a:off x="6871437" y="3719453"/>
            <a:ext cx="2919046" cy="724020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237F08A-40F8-42F5-AAC3-C550076BB127}"/>
              </a:ext>
            </a:extLst>
          </p:cNvPr>
          <p:cNvSpPr/>
          <p:nvPr/>
        </p:nvSpPr>
        <p:spPr>
          <a:xfrm>
            <a:off x="6790225" y="2954697"/>
            <a:ext cx="3857260" cy="614979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7FAE7B-1156-45BF-82A6-EECCBE2786A9}"/>
              </a:ext>
            </a:extLst>
          </p:cNvPr>
          <p:cNvSpPr txBox="1"/>
          <p:nvPr/>
        </p:nvSpPr>
        <p:spPr>
          <a:xfrm>
            <a:off x="7702063" y="1999527"/>
            <a:ext cx="4379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Multiple promoted outputs with same name: </a:t>
            </a:r>
            <a:r>
              <a:rPr lang="en-US" b="1" i="1" dirty="0">
                <a:solidFill>
                  <a:srgbClr val="FF0000"/>
                </a:solidFill>
              </a:rPr>
              <a:t>not </a:t>
            </a:r>
            <a:r>
              <a:rPr lang="en-US" b="1" dirty="0">
                <a:solidFill>
                  <a:srgbClr val="FF0000"/>
                </a:solidFill>
              </a:rPr>
              <a:t>allowed (will raise an exception)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33746F-307F-47B4-81D9-BD7293B4C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129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A777E1-BC3F-4C65-A2B5-34811125C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32" y="2330021"/>
            <a:ext cx="10421565" cy="32267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variable promotion do?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A91A8A-D13E-4F9C-A718-BF5E4133F741}"/>
              </a:ext>
            </a:extLst>
          </p:cNvPr>
          <p:cNvSpPr/>
          <p:nvPr/>
        </p:nvSpPr>
        <p:spPr>
          <a:xfrm>
            <a:off x="7922351" y="4835769"/>
            <a:ext cx="2919046" cy="917758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7FAE7B-1156-45BF-82A6-EECCBE2786A9}"/>
              </a:ext>
            </a:extLst>
          </p:cNvPr>
          <p:cNvSpPr txBox="1"/>
          <p:nvPr/>
        </p:nvSpPr>
        <p:spPr>
          <a:xfrm>
            <a:off x="7192315" y="5846544"/>
            <a:ext cx="4379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Multiple promoted inputs with identical name: </a:t>
            </a:r>
            <a:r>
              <a:rPr lang="en-US" b="1" i="1" dirty="0">
                <a:solidFill>
                  <a:srgbClr val="FF0000"/>
                </a:solidFill>
              </a:rPr>
              <a:t>OK</a:t>
            </a:r>
            <a:r>
              <a:rPr lang="en-US" b="1" dirty="0">
                <a:solidFill>
                  <a:srgbClr val="FF0000"/>
                </a:solidFill>
              </a:rPr>
              <a:t> and </a:t>
            </a:r>
            <a:r>
              <a:rPr lang="en-US" b="1" i="1" dirty="0">
                <a:solidFill>
                  <a:srgbClr val="FF0000"/>
                </a:solidFill>
              </a:rPr>
              <a:t>encouraged </a:t>
            </a:r>
          </a:p>
          <a:p>
            <a:r>
              <a:rPr lang="en-US" b="1" dirty="0">
                <a:solidFill>
                  <a:srgbClr val="FF0000"/>
                </a:solidFill>
              </a:rPr>
              <a:t>(all connections automatically made)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9A3959-2F92-4015-9B00-76B237E9A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860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variable promotion do?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7FAE7B-1156-45BF-82A6-EECCBE2786A9}"/>
              </a:ext>
            </a:extLst>
          </p:cNvPr>
          <p:cNvSpPr txBox="1"/>
          <p:nvPr/>
        </p:nvSpPr>
        <p:spPr>
          <a:xfrm>
            <a:off x="7192315" y="5846544"/>
            <a:ext cx="4379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Mixing promotion with connect statements:</a:t>
            </a:r>
          </a:p>
          <a:p>
            <a:r>
              <a:rPr lang="en-US" b="1" dirty="0">
                <a:solidFill>
                  <a:srgbClr val="FF0000"/>
                </a:solidFill>
              </a:rPr>
              <a:t>allowed / appropriate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3B30BF-B4F6-4AD1-8542-6ECD40E14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" y="1783704"/>
            <a:ext cx="10777970" cy="284984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A37BAC5-D70B-4DF3-8E9D-234D663CB212}"/>
              </a:ext>
            </a:extLst>
          </p:cNvPr>
          <p:cNvCxnSpPr>
            <a:cxnSpLocks/>
          </p:cNvCxnSpPr>
          <p:nvPr/>
        </p:nvCxnSpPr>
        <p:spPr>
          <a:xfrm flipH="1" flipV="1">
            <a:off x="5076124" y="4628749"/>
            <a:ext cx="1992891" cy="12177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839BE71-94D9-4920-B062-AE6D7545D260}"/>
              </a:ext>
            </a:extLst>
          </p:cNvPr>
          <p:cNvCxnSpPr>
            <a:cxnSpLocks/>
          </p:cNvCxnSpPr>
          <p:nvPr/>
        </p:nvCxnSpPr>
        <p:spPr>
          <a:xfrm flipV="1">
            <a:off x="8484577" y="4448908"/>
            <a:ext cx="677008" cy="13188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7E48C0-5C04-4C26-BCD9-2075E83F3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917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680C-C455-C54D-92DA-6019BC6DF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0: Implementing simple explicit calculations (Breguet Range)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283EE-29CF-1347-AF50-A371A83C6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8901"/>
            <a:ext cx="10515600" cy="361806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Step 1: Install </a:t>
            </a:r>
            <a:r>
              <a:rPr lang="en-US" dirty="0" err="1"/>
              <a:t>OpenMDAO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Step 2</a:t>
            </a:r>
            <a:r>
              <a:rPr lang="en-US"/>
              <a:t>: Write </a:t>
            </a:r>
            <a:r>
              <a:rPr lang="en-US" dirty="0"/>
              <a:t>your first component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Step 3</a:t>
            </a:r>
            <a:r>
              <a:rPr lang="en-US"/>
              <a:t>: World </a:t>
            </a:r>
            <a:r>
              <a:rPr lang="en-US" dirty="0"/>
              <a:t>domination!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28C5B9-38BC-4544-8F58-547CEB5A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771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0.a: Install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3DCBB2-80B0-4CC0-8982-784FD25C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832"/>
            <a:ext cx="10881946" cy="4751021"/>
          </a:xfrm>
        </p:spPr>
        <p:txBody>
          <a:bodyPr>
            <a:normAutofit/>
          </a:bodyPr>
          <a:lstStyle/>
          <a:p>
            <a:r>
              <a:rPr lang="en-US" sz="3200" dirty="0"/>
              <a:t>Open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cmd</a:t>
            </a:r>
            <a:r>
              <a:rPr lang="en-US" sz="3200" i="1" dirty="0"/>
              <a:t> </a:t>
            </a:r>
            <a:r>
              <a:rPr lang="en-US" sz="3200" dirty="0"/>
              <a:t>prompt</a:t>
            </a:r>
          </a:p>
          <a:p>
            <a:r>
              <a:rPr lang="en-US" dirty="0">
                <a:latin typeface="Helvetica" pitchFamily="2" charset="0"/>
                <a:cs typeface="Courier New" panose="02070309020205020404" pitchFamily="49" charset="0"/>
              </a:rPr>
              <a:t>Internet install</a:t>
            </a:r>
            <a:r>
              <a:rPr lang="en-US" sz="3200" dirty="0">
                <a:latin typeface="Helvetica" pitchFamily="2" charset="0"/>
                <a:cs typeface="Courier New" panose="02070309020205020404" pitchFamily="49" charset="0"/>
              </a:rPr>
              <a:t>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openmdao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Local Install: </a:t>
            </a:r>
          </a:p>
          <a:p>
            <a:pPr lvl="1"/>
            <a:r>
              <a:rPr lang="en-US" dirty="0"/>
              <a:t>cd to wherever </a:t>
            </a:r>
            <a:r>
              <a:rPr lang="en-US" dirty="0" err="1"/>
              <a:t>OpenMDAO</a:t>
            </a:r>
            <a:r>
              <a:rPr lang="en-US" dirty="0"/>
              <a:t> is downloaded: </a:t>
            </a:r>
            <a:br>
              <a:rPr lang="en-US" dirty="0"/>
            </a:br>
            <a:r>
              <a:rPr lang="en-US" dirty="0"/>
              <a:t>`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pip install .</a:t>
            </a:r>
            <a:r>
              <a:rPr lang="en-US" dirty="0">
                <a:latin typeface="Helvetica" pitchFamily="2" charset="0"/>
                <a:cs typeface="Courier New" panose="02070309020205020404" pitchFamily="49" charset="0"/>
              </a:rPr>
              <a:t>`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(note the period)</a:t>
            </a:r>
          </a:p>
          <a:p>
            <a:pPr lvl="1"/>
            <a:r>
              <a:rPr lang="en-US" dirty="0"/>
              <a:t>This installs from local source files, not </a:t>
            </a:r>
            <a:r>
              <a:rPr lang="en-US" dirty="0" err="1"/>
              <a:t>PyPI</a:t>
            </a:r>
            <a:endParaRPr lang="en-US" dirty="0"/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cd ../</a:t>
            </a:r>
            <a:r>
              <a:rPr lang="en-US" sz="3200" err="1">
                <a:latin typeface="Courier New" panose="02070309020205020404" pitchFamily="49" charset="0"/>
                <a:cs typeface="Courier New" panose="02070309020205020404" pitchFamily="49" charset="0"/>
              </a:rPr>
              <a:t>openmdao</a:t>
            </a:r>
            <a:r>
              <a:rPr lang="en-US" sz="3200">
                <a:latin typeface="Courier New" panose="02070309020205020404" pitchFamily="49" charset="0"/>
                <a:cs typeface="Courier New" panose="02070309020205020404" pitchFamily="49" charset="0"/>
              </a:rPr>
              <a:t>_training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paraboloid.py</a:t>
            </a:r>
          </a:p>
          <a:p>
            <a:pPr lvl="1"/>
            <a:r>
              <a:rPr lang="en-US" dirty="0"/>
              <a:t>If this works without error, your installation should </a:t>
            </a:r>
            <a:r>
              <a:rPr lang="en-US"/>
              <a:t>be good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C143AE-8587-4A90-AF8B-156F9F228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4193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0.b: Aircraft Range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3DCBB2-80B0-4CC0-8982-784FD25C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16832"/>
            <a:ext cx="11198469" cy="4751021"/>
          </a:xfrm>
        </p:spPr>
        <p:txBody>
          <a:bodyPr>
            <a:normAutofit/>
          </a:bodyPr>
          <a:lstStyle/>
          <a:p>
            <a:r>
              <a:rPr lang="en-US" sz="3200" dirty="0"/>
              <a:t>Open </a:t>
            </a:r>
            <a:r>
              <a:rPr lang="en-US" sz="3200" i="1" dirty="0"/>
              <a:t>lab_0_template.py </a:t>
            </a:r>
            <a:r>
              <a:rPr lang="en-US" sz="3200" dirty="0"/>
              <a:t>in a text editor or IDE </a:t>
            </a:r>
            <a:r>
              <a:rPr lang="en-US" sz="3200"/>
              <a:t>and rename it to </a:t>
            </a:r>
            <a:r>
              <a:rPr lang="en-US" sz="3200" dirty="0"/>
              <a:t>lab_0</a:t>
            </a:r>
            <a:r>
              <a:rPr lang="en-US" sz="3200"/>
              <a:t>.py</a:t>
            </a:r>
            <a:endParaRPr lang="en-US" sz="3200" i="1" dirty="0"/>
          </a:p>
          <a:p>
            <a:r>
              <a:rPr lang="en-US" sz="3200" dirty="0"/>
              <a:t>The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BreguetRange</a:t>
            </a:r>
            <a:r>
              <a:rPr lang="en-US" sz="3200" dirty="0"/>
              <a:t> component implements the electric </a:t>
            </a:r>
            <a:r>
              <a:rPr lang="en-US" sz="3200"/>
              <a:t>Breguet equation:</a:t>
            </a:r>
            <a:endParaRPr lang="en-US" sz="3200" dirty="0"/>
          </a:p>
          <a:p>
            <a:endParaRPr lang="en-US" sz="3200" dirty="0"/>
          </a:p>
          <a:p>
            <a:endParaRPr lang="en-US" sz="3200"/>
          </a:p>
          <a:p>
            <a:endParaRPr lang="en-US" sz="3200" dirty="0"/>
          </a:p>
          <a:p>
            <a:r>
              <a:rPr lang="en-US" sz="3200" dirty="0"/>
              <a:t>Your goal is to compute the maximum range of an airplane given a certain payload</a:t>
            </a:r>
          </a:p>
          <a:p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FFE00A-E313-4219-A068-54B6C4A43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19" y="4054095"/>
            <a:ext cx="4426595" cy="11331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90E55-12DC-46DA-954B-054BCF78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5956656-7CBE-4B2F-98E3-149767E81533}"/>
                  </a:ext>
                </a:extLst>
              </p:cNvPr>
              <p:cNvSpPr txBox="1"/>
              <p:nvPr/>
            </p:nvSpPr>
            <p:spPr>
              <a:xfrm>
                <a:off x="5964993" y="4328160"/>
                <a:ext cx="5961184" cy="4648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𝑇𝑂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𝑒𝑚𝑝𝑡𝑦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𝑝𝑎𝑦𝑙𝑜𝑎𝑑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𝑏𝑎𝑡𝑡𝑒𝑟𝑦</m:t>
                          </m:r>
                        </m:sub>
                      </m:sSub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5956656-7CBE-4B2F-98E3-149767E815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4993" y="4328160"/>
                <a:ext cx="5961184" cy="4648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475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0.b: Aircraft Range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3DCBB2-80B0-4CC0-8982-784FD25C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16832"/>
            <a:ext cx="11198469" cy="4751021"/>
          </a:xfrm>
        </p:spPr>
        <p:txBody>
          <a:bodyPr>
            <a:normAutofit/>
          </a:bodyPr>
          <a:lstStyle/>
          <a:p>
            <a:r>
              <a:rPr lang="en-US" sz="3200" dirty="0"/>
              <a:t>Complete the TODOs in the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BatteryWeight</a:t>
            </a:r>
            <a:r>
              <a:rPr lang="en-US" sz="3200" dirty="0"/>
              <a:t> component</a:t>
            </a:r>
          </a:p>
          <a:p>
            <a:r>
              <a:rPr lang="en-US" sz="3200" dirty="0"/>
              <a:t>Complete the TODOs in the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ElecRangeGroup</a:t>
            </a:r>
            <a:r>
              <a:rPr lang="en-US" sz="3200" dirty="0"/>
              <a:t> definition by connecting the two components</a:t>
            </a:r>
          </a:p>
          <a:p>
            <a:endParaRPr lang="en-US" sz="3200" dirty="0"/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cd </a:t>
            </a:r>
            <a:r>
              <a:rPr lang="en-US" sz="3200" dirty="0"/>
              <a:t>into project folder to check and run the model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openmdao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view_model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lab_0.py  </a:t>
            </a:r>
            <a:r>
              <a:rPr lang="en-US" sz="2800" dirty="0">
                <a:solidFill>
                  <a:srgbClr val="002060"/>
                </a:solidFill>
              </a:rPr>
              <a:t>(creates model diagram)</a:t>
            </a:r>
          </a:p>
          <a:p>
            <a:pPr lvl="1"/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python lab_0.py               </a:t>
            </a:r>
            <a:r>
              <a:rPr lang="en-US" sz="2800" dirty="0">
                <a:solidFill>
                  <a:srgbClr val="002060"/>
                </a:solidFill>
              </a:rPr>
              <a:t>(runs the model)</a:t>
            </a:r>
          </a:p>
          <a:p>
            <a:pPr lvl="1"/>
            <a:endParaRPr lang="en-US" sz="2800" dirty="0">
              <a:solidFill>
                <a:srgbClr val="002060"/>
              </a:solidFill>
            </a:endParaRPr>
          </a:p>
          <a:p>
            <a:r>
              <a:rPr lang="en-US" sz="3200" dirty="0"/>
              <a:t>Answer key in the </a:t>
            </a:r>
            <a:r>
              <a:rPr lang="en-US" sz="3200" i="1" dirty="0"/>
              <a:t>lab_0_solution.py </a:t>
            </a:r>
            <a:r>
              <a:rPr lang="en-US" sz="3200" dirty="0"/>
              <a:t>file (don’t cheat!)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8B13E6-03AF-4603-9AC3-CF0A65EBA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690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8988"/>
            <a:ext cx="10515600" cy="1152939"/>
          </a:xfrm>
        </p:spPr>
        <p:txBody>
          <a:bodyPr>
            <a:noAutofit/>
          </a:bodyPr>
          <a:lstStyle/>
          <a:p>
            <a:r>
              <a:rPr lang="en-US" sz="4800" dirty="0"/>
              <a:t>Levels of expertise suggested</a:t>
            </a:r>
            <a:br>
              <a:rPr lang="en-US" sz="4800" dirty="0"/>
            </a:br>
            <a:r>
              <a:rPr lang="en-US" sz="4800" dirty="0"/>
              <a:t>to use </a:t>
            </a:r>
            <a:r>
              <a:rPr lang="en-US" sz="4800" dirty="0" err="1"/>
              <a:t>OpenMDAO</a:t>
            </a:r>
            <a:r>
              <a:rPr lang="en-US" sz="4800" dirty="0"/>
              <a:t> like a pro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62F05A-ED29-4E56-9BC4-D3B0E0F8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571A65C-45F5-47F1-9F0A-9C224966C7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8438206"/>
              </p:ext>
            </p:extLst>
          </p:nvPr>
        </p:nvGraphicFramePr>
        <p:xfrm>
          <a:off x="3339548" y="1624339"/>
          <a:ext cx="8218241" cy="49145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AB53D96-A6F5-4B80-9AF6-D95827A2B820}"/>
              </a:ext>
            </a:extLst>
          </p:cNvPr>
          <p:cNvSpPr txBox="1"/>
          <p:nvPr/>
        </p:nvSpPr>
        <p:spPr>
          <a:xfrm>
            <a:off x="982554" y="5233661"/>
            <a:ext cx="24421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Novice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7EEC1F-2CB5-4BF2-BC66-9F6ECE3F3AF6}"/>
              </a:ext>
            </a:extLst>
          </p:cNvPr>
          <p:cNvSpPr txBox="1"/>
          <p:nvPr/>
        </p:nvSpPr>
        <p:spPr>
          <a:xfrm>
            <a:off x="982554" y="3429000"/>
            <a:ext cx="24421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Intermediate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F62B22-E123-4E0F-84DA-50226C32E68D}"/>
              </a:ext>
            </a:extLst>
          </p:cNvPr>
          <p:cNvSpPr txBox="1"/>
          <p:nvPr/>
        </p:nvSpPr>
        <p:spPr>
          <a:xfrm>
            <a:off x="982554" y="1524489"/>
            <a:ext cx="21070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Roald Amundsen at exploring</a:t>
            </a:r>
          </a:p>
        </p:txBody>
      </p:sp>
    </p:spTree>
    <p:extLst>
      <p:ext uri="{BB962C8B-B14F-4D97-AF65-F5344CB8AC3E}">
        <p14:creationId xmlns:p14="http://schemas.microsoft.com/office/powerpoint/2010/main" val="24078633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0.b: Aircraft Range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3DCBB2-80B0-4CC0-8982-784FD25C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1070"/>
            <a:ext cx="11198469" cy="5086783"/>
          </a:xfrm>
        </p:spPr>
        <p:txBody>
          <a:bodyPr>
            <a:normAutofit/>
          </a:bodyPr>
          <a:lstStyle/>
          <a:p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openmdao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view_model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lab_0.py</a:t>
            </a:r>
          </a:p>
          <a:p>
            <a:r>
              <a:rPr lang="en-US" sz="3200" dirty="0">
                <a:latin typeface="Helvetica" pitchFamily="2" charset="0"/>
                <a:cs typeface="Courier New" panose="02070309020205020404" pitchFamily="49" charset="0"/>
              </a:rPr>
              <a:t>If you forgot any connections, you’ll see some red</a:t>
            </a:r>
          </a:p>
          <a:p>
            <a:pPr marL="0" indent="0">
              <a:buNone/>
            </a:pPr>
            <a:b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D44A15-2FAD-404C-8E15-F6B6CAA44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2806633"/>
            <a:ext cx="6089681" cy="38557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02AC00-8CE4-EB48-B34E-0FF073408FE2}"/>
              </a:ext>
            </a:extLst>
          </p:cNvPr>
          <p:cNvSpPr txBox="1"/>
          <p:nvPr/>
        </p:nvSpPr>
        <p:spPr>
          <a:xfrm>
            <a:off x="7328079" y="3116687"/>
            <a:ext cx="4365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Helvetica" pitchFamily="2" charset="0"/>
              </a:rPr>
              <a:t>All the red boxes represent unconnected inputs to components. </a:t>
            </a:r>
            <a:br>
              <a:rPr lang="en-US" sz="2400" dirty="0">
                <a:latin typeface="Helvetica" pitchFamily="2" charset="0"/>
              </a:rPr>
            </a:br>
            <a:br>
              <a:rPr lang="en-US" sz="2400" dirty="0">
                <a:latin typeface="Helvetica" pitchFamily="2" charset="0"/>
              </a:rPr>
            </a:br>
            <a:r>
              <a:rPr lang="en-US" sz="2400" dirty="0">
                <a:latin typeface="Helvetica" pitchFamily="2" charset="0"/>
              </a:rPr>
              <a:t>Use explicit connection or variable promotion to get rid of all the red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647D0A-1D19-4307-A207-008C2387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44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647D0A-1D19-4307-A207-008C2387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61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3B40C05-2B8D-4CB5-9EDB-456EAE556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5318" y="1947234"/>
            <a:ext cx="2860774" cy="43664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40FF4A-CF86-4265-B7AA-28BF68C026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0" b="48371"/>
          <a:stretch/>
        </p:blipFill>
        <p:spPr>
          <a:xfrm>
            <a:off x="838200" y="1842653"/>
            <a:ext cx="6972979" cy="447102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11847A1-E271-8846-BBC5-CF06038EE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Lab 0.b: The n2 is your best friend!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CD41C9-E63A-FD40-91C8-951FDEA3A6E2}"/>
              </a:ext>
            </a:extLst>
          </p:cNvPr>
          <p:cNvSpPr txBox="1"/>
          <p:nvPr/>
        </p:nvSpPr>
        <p:spPr>
          <a:xfrm>
            <a:off x="279451" y="990067"/>
            <a:ext cx="4379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Model hierarchy (groups, </a:t>
            </a:r>
          </a:p>
          <a:p>
            <a:r>
              <a:rPr lang="en-US" b="1" dirty="0">
                <a:solidFill>
                  <a:srgbClr val="FF0000"/>
                </a:solidFill>
              </a:rPr>
              <a:t>components, variables)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79D28A-5A34-6443-8D95-374A9072E300}"/>
              </a:ext>
            </a:extLst>
          </p:cNvPr>
          <p:cNvSpPr txBox="1"/>
          <p:nvPr/>
        </p:nvSpPr>
        <p:spPr>
          <a:xfrm>
            <a:off x="5042513" y="5000204"/>
            <a:ext cx="1547263" cy="1200329"/>
          </a:xfrm>
          <a:prstGeom prst="rect">
            <a:avLst/>
          </a:prstGeom>
          <a:solidFill>
            <a:schemeClr val="bg1">
              <a:alpha val="69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Inside a box is within a single component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1EA748-2638-B644-890A-A1CAA3B48F82}"/>
              </a:ext>
            </a:extLst>
          </p:cNvPr>
          <p:cNvSpPr txBox="1"/>
          <p:nvPr/>
        </p:nvSpPr>
        <p:spPr>
          <a:xfrm>
            <a:off x="4462285" y="2972105"/>
            <a:ext cx="198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Connections!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0CB7D2-EBFC-C24D-8F60-9D0C8E7274B9}"/>
              </a:ext>
            </a:extLst>
          </p:cNvPr>
          <p:cNvSpPr txBox="1"/>
          <p:nvPr/>
        </p:nvSpPr>
        <p:spPr>
          <a:xfrm>
            <a:off x="6753403" y="1093194"/>
            <a:ext cx="4379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Linear and nonlinear solver hierarchy </a:t>
            </a:r>
          </a:p>
          <a:p>
            <a:r>
              <a:rPr lang="en-US" b="1" dirty="0">
                <a:solidFill>
                  <a:srgbClr val="FF0000"/>
                </a:solidFill>
              </a:rPr>
              <a:t>(more on this later…)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33ECCA5-3A1E-E440-A8B9-8A922CC1AEBA}"/>
              </a:ext>
            </a:extLst>
          </p:cNvPr>
          <p:cNvCxnSpPr>
            <a:cxnSpLocks/>
          </p:cNvCxnSpPr>
          <p:nvPr/>
        </p:nvCxnSpPr>
        <p:spPr>
          <a:xfrm>
            <a:off x="938784" y="1584960"/>
            <a:ext cx="786384" cy="2576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7D8FAA-2AAA-3D46-958B-4A317C5EE32B}"/>
              </a:ext>
            </a:extLst>
          </p:cNvPr>
          <p:cNvCxnSpPr>
            <a:cxnSpLocks/>
          </p:cNvCxnSpPr>
          <p:nvPr/>
        </p:nvCxnSpPr>
        <p:spPr>
          <a:xfrm flipH="1">
            <a:off x="7400544" y="1657808"/>
            <a:ext cx="816864" cy="1848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35862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0.b: Aircraft Range</a:t>
            </a: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AB6BCEF-6969-42E3-B8B1-72A2AFCF8E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83" y="1690688"/>
            <a:ext cx="6545008" cy="4182691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753D6D-9586-4629-BD69-B48F18FD86D8}"/>
              </a:ext>
            </a:extLst>
          </p:cNvPr>
          <p:cNvSpPr txBox="1"/>
          <p:nvPr/>
        </p:nvSpPr>
        <p:spPr>
          <a:xfrm>
            <a:off x="1201877" y="6037438"/>
            <a:ext cx="4379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N2 diagram is upper-triangular:</a:t>
            </a:r>
          </a:p>
          <a:p>
            <a:r>
              <a:rPr lang="en-US" b="1" dirty="0">
                <a:solidFill>
                  <a:srgbClr val="FF0000"/>
                </a:solidFill>
              </a:rPr>
              <a:t>Pure explicit computation (feed-forward)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BF5142-AC6F-944C-96B4-83CC743773A8}"/>
              </a:ext>
            </a:extLst>
          </p:cNvPr>
          <p:cNvSpPr txBox="1"/>
          <p:nvPr/>
        </p:nvSpPr>
        <p:spPr>
          <a:xfrm>
            <a:off x="7031865" y="1690688"/>
            <a:ext cx="448080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It should look like this!</a:t>
            </a: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b="1" dirty="0">
                <a:latin typeface="Helvetica" pitchFamily="2" charset="0"/>
              </a:rPr>
              <a:t>This diagram is interactive:  </a:t>
            </a: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Right click on the components/groups to collapse and expand them</a:t>
            </a: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Click on any black colored square to trace connections between components</a:t>
            </a: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C64CC7-19D6-4BD8-B268-E42C99873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89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Lab 0 summary: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4132474-1991-4E69-A356-92AE1FD2C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i="1" dirty="0"/>
              <a:t>Everything we just did we can do faster in Excel. </a:t>
            </a:r>
            <a:br>
              <a:rPr lang="en-US" sz="3200" i="1" dirty="0"/>
            </a:br>
            <a:endParaRPr lang="en-US" sz="3200" i="1" dirty="0"/>
          </a:p>
          <a:p>
            <a:pPr marL="0" indent="0">
              <a:buNone/>
            </a:pPr>
            <a:r>
              <a:rPr lang="en-US" sz="3200" dirty="0"/>
              <a:t>This is a tutorial so the models are </a:t>
            </a:r>
            <a:br>
              <a:rPr lang="en-US" sz="3200" dirty="0"/>
            </a:br>
            <a:r>
              <a:rPr lang="en-US" sz="3200" dirty="0"/>
              <a:t>extremely simple and cheap, but … </a:t>
            </a:r>
            <a:br>
              <a:rPr lang="en-US" sz="3200" dirty="0"/>
            </a:br>
            <a:endParaRPr lang="en-US" sz="3200" dirty="0"/>
          </a:p>
          <a:p>
            <a:r>
              <a:rPr lang="en-US" sz="2400" dirty="0"/>
              <a:t>Real-world models have hierarchies of dozens or hundreds of logical components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Real-world models often lack a closed form solution and require some kind of </a:t>
            </a:r>
            <a:r>
              <a:rPr lang="en-US" sz="2400" i="1" dirty="0"/>
              <a:t>solver </a:t>
            </a:r>
            <a:r>
              <a:rPr lang="en-US" sz="2400" dirty="0"/>
              <a:t>or iteration strategy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317ABE-AC87-4342-8885-8FB4CFB97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2156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44DC2-C1BB-C14E-98D6-1DB8C5D0B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solvers with implicit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03BC6-4A40-AE4A-80BB-B84636320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Gradient-free solver: Nonlinear Block Gauss-Seidel </a:t>
            </a:r>
            <a:br>
              <a:rPr lang="en-US" dirty="0"/>
            </a:br>
            <a:r>
              <a:rPr lang="en-US" dirty="0"/>
              <a:t>(i.e. Fixed point iteration) </a:t>
            </a:r>
            <a:br>
              <a:rPr lang="en-US" dirty="0"/>
            </a:br>
            <a:endParaRPr lang="en-US" dirty="0"/>
          </a:p>
          <a:p>
            <a:r>
              <a:rPr lang="en-US" dirty="0"/>
              <a:t>Gradient-based solver: Newton’s Method</a:t>
            </a:r>
            <a:br>
              <a:rPr lang="en-US" dirty="0"/>
            </a:br>
            <a:endParaRPr lang="en-US" dirty="0"/>
          </a:p>
          <a:p>
            <a:r>
              <a:rPr lang="en-US" dirty="0"/>
              <a:t>Lab 1: Simple aircraft sizing and experimenting with different solver algorithms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D8D44-5752-6541-B48D-71113CDF4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79513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OpenMDAO Nonlinear Solvers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4132474-1991-4E69-A356-92AE1FD2C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When a circular dependency is detected, OpenMDAO needs a solver to converge </a:t>
            </a:r>
            <a:r>
              <a:rPr lang="en-US" sz="3200"/>
              <a:t>the problem:</a:t>
            </a:r>
          </a:p>
          <a:p>
            <a:pPr marL="0" indent="0">
              <a:buNone/>
            </a:pPr>
            <a:endParaRPr lang="en-US" sz="3200"/>
          </a:p>
          <a:p>
            <a:r>
              <a:rPr lang="en-US" sz="3200"/>
              <a:t>Choice #1: </a:t>
            </a:r>
            <a:r>
              <a:rPr lang="en-US" sz="3200" dirty="0" err="1"/>
              <a:t>NonlinearBlockGS</a:t>
            </a:r>
            <a:r>
              <a:rPr lang="en-US" sz="3200" dirty="0"/>
              <a:t>()</a:t>
            </a:r>
          </a:p>
          <a:p>
            <a:r>
              <a:rPr lang="en-US" sz="3200"/>
              <a:t>Choice #2: </a:t>
            </a:r>
            <a:r>
              <a:rPr lang="en-US" sz="3200" dirty="0" err="1"/>
              <a:t>NewtonSolver</a:t>
            </a:r>
            <a:r>
              <a:rPr lang="en-US" sz="3200" dirty="0"/>
              <a:t>()</a:t>
            </a:r>
          </a:p>
          <a:p>
            <a:r>
              <a:rPr lang="en-US" sz="3200" dirty="0"/>
              <a:t>Choice #3: </a:t>
            </a:r>
            <a:r>
              <a:rPr lang="en-US" sz="3200" dirty="0" err="1"/>
              <a:t>BroydenSolver</a:t>
            </a:r>
            <a:r>
              <a:rPr lang="en-US" sz="3200" dirty="0"/>
              <a:t>()</a:t>
            </a:r>
          </a:p>
          <a:p>
            <a:r>
              <a:rPr lang="en-US" sz="3200" dirty="0"/>
              <a:t>Choice #4: </a:t>
            </a:r>
            <a:r>
              <a:rPr lang="en-US" sz="3200" dirty="0" err="1"/>
              <a:t>NonlinearBlockJac</a:t>
            </a:r>
            <a:r>
              <a:rPr lang="en-US" sz="3200" dirty="0"/>
              <a:t>()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B81E91-430B-4D95-9AE1-048466B43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6480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Check out the docs for more info!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1D6845-8F21-8C49-BC91-56FD151E2B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021" y="1690688"/>
            <a:ext cx="6012238" cy="492780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D67BA0-F38A-FE4B-A763-6F30DB231677}"/>
              </a:ext>
            </a:extLst>
          </p:cNvPr>
          <p:cNvSpPr txBox="1"/>
          <p:nvPr/>
        </p:nvSpPr>
        <p:spPr>
          <a:xfrm>
            <a:off x="476518" y="2060620"/>
            <a:ext cx="52932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Look at the docs for </a:t>
            </a:r>
            <a:r>
              <a:rPr lang="en-US" sz="3200" dirty="0" err="1"/>
              <a:t>OpenMDAO’s</a:t>
            </a:r>
            <a:r>
              <a:rPr lang="en-US" sz="3200" dirty="0"/>
              <a:t> standard library: </a:t>
            </a:r>
          </a:p>
          <a:p>
            <a:endParaRPr lang="en-US" sz="3200" dirty="0"/>
          </a:p>
          <a:p>
            <a:r>
              <a:rPr lang="en-US" sz="3200" dirty="0"/>
              <a:t>Lots of details on all the different solvers</a:t>
            </a:r>
            <a:r>
              <a:rPr lang="en-US" sz="3200"/>
              <a:t>! </a:t>
            </a:r>
            <a:endParaRPr lang="en-US" sz="32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1D228CA-C82D-5A41-A995-A515607F7D24}"/>
              </a:ext>
            </a:extLst>
          </p:cNvPr>
          <p:cNvCxnSpPr>
            <a:cxnSpLocks/>
          </p:cNvCxnSpPr>
          <p:nvPr/>
        </p:nvCxnSpPr>
        <p:spPr>
          <a:xfrm>
            <a:off x="3734873" y="4250028"/>
            <a:ext cx="3309871" cy="19060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CE9284-9648-414C-9C8F-DFA238D52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1049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Check out the docs for more info!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1D6845-8F21-8C49-BC91-56FD151E2B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021" y="1690688"/>
            <a:ext cx="6012238" cy="492780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D67BA0-F38A-FE4B-A763-6F30DB231677}"/>
              </a:ext>
            </a:extLst>
          </p:cNvPr>
          <p:cNvSpPr txBox="1"/>
          <p:nvPr/>
        </p:nvSpPr>
        <p:spPr>
          <a:xfrm>
            <a:off x="476518" y="2060620"/>
            <a:ext cx="529321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Look at the docs for </a:t>
            </a:r>
            <a:r>
              <a:rPr lang="en-US" sz="3200" dirty="0" err="1"/>
              <a:t>OpenMDAO’s</a:t>
            </a:r>
            <a:r>
              <a:rPr lang="en-US" sz="3200" dirty="0"/>
              <a:t> standard library: </a:t>
            </a:r>
          </a:p>
          <a:p>
            <a:endParaRPr lang="en-US" sz="3200" dirty="0"/>
          </a:p>
          <a:p>
            <a:r>
              <a:rPr lang="en-US" sz="3200" dirty="0"/>
              <a:t>Lots of details on all the different solvers! </a:t>
            </a:r>
          </a:p>
          <a:p>
            <a:endParaRPr lang="en-US" sz="3200" dirty="0"/>
          </a:p>
          <a:p>
            <a:r>
              <a:rPr lang="en-US" sz="3200" dirty="0"/>
              <a:t>Also see sections for surrogates and helpful general purpose components!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1D228CA-C82D-5A41-A995-A515607F7D24}"/>
              </a:ext>
            </a:extLst>
          </p:cNvPr>
          <p:cNvCxnSpPr>
            <a:cxnSpLocks/>
          </p:cNvCxnSpPr>
          <p:nvPr/>
        </p:nvCxnSpPr>
        <p:spPr>
          <a:xfrm flipV="1">
            <a:off x="5742940" y="5754657"/>
            <a:ext cx="1316672" cy="737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9161149-F55E-7A49-98A1-B8726FA1324A}"/>
              </a:ext>
            </a:extLst>
          </p:cNvPr>
          <p:cNvCxnSpPr>
            <a:cxnSpLocks/>
          </p:cNvCxnSpPr>
          <p:nvPr/>
        </p:nvCxnSpPr>
        <p:spPr>
          <a:xfrm>
            <a:off x="5742940" y="5828371"/>
            <a:ext cx="1316672" cy="6511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12DFE6-DCF3-42B9-B7C7-E1E3748E4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2811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950" y="365125"/>
            <a:ext cx="11412381" cy="1325563"/>
          </a:xfrm>
        </p:spPr>
        <p:txBody>
          <a:bodyPr>
            <a:normAutofit/>
          </a:bodyPr>
          <a:lstStyle/>
          <a:p>
            <a:r>
              <a:rPr lang="en-US" sz="4000" dirty="0"/>
              <a:t>Nonlinear Block Gauss-Seidel (</a:t>
            </a:r>
            <a:r>
              <a:rPr lang="en-US" sz="4000" dirty="0" err="1"/>
              <a:t>Deriv</a:t>
            </a:r>
            <a:r>
              <a:rPr lang="en-US" sz="4000" dirty="0"/>
              <a:t> Free)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6E92F1-F59E-4DF4-8322-7016F2CD4947}"/>
              </a:ext>
            </a:extLst>
          </p:cNvPr>
          <p:cNvSpPr/>
          <p:nvPr/>
        </p:nvSpPr>
        <p:spPr>
          <a:xfrm>
            <a:off x="2801924" y="2178328"/>
            <a:ext cx="2172711" cy="13255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30A32B1-AA43-41F3-884E-4166A4D18DDD}"/>
              </a:ext>
            </a:extLst>
          </p:cNvPr>
          <p:cNvSpPr/>
          <p:nvPr/>
        </p:nvSpPr>
        <p:spPr>
          <a:xfrm>
            <a:off x="4974635" y="3503891"/>
            <a:ext cx="2172711" cy="13255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F9445B-91D0-42F6-A427-793B16CEC9A6}"/>
              </a:ext>
            </a:extLst>
          </p:cNvPr>
          <p:cNvSpPr/>
          <p:nvPr/>
        </p:nvSpPr>
        <p:spPr>
          <a:xfrm>
            <a:off x="7147346" y="4833860"/>
            <a:ext cx="2172711" cy="13255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3</a:t>
            </a:r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C24F60EF-A6F9-45EF-A9E0-16E2830E117E}"/>
              </a:ext>
            </a:extLst>
          </p:cNvPr>
          <p:cNvCxnSpPr>
            <a:cxnSpLocks/>
            <a:stCxn id="32" idx="1"/>
            <a:endCxn id="22" idx="1"/>
          </p:cNvCxnSpPr>
          <p:nvPr/>
        </p:nvCxnSpPr>
        <p:spPr>
          <a:xfrm rot="10800000">
            <a:off x="2801924" y="2841110"/>
            <a:ext cx="4345422" cy="2655532"/>
          </a:xfrm>
          <a:prstGeom prst="bentConnector3">
            <a:avLst>
              <a:gd name="adj1" fmla="val 105261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1BEAC94-723A-42AB-B772-25BA823B711C}"/>
              </a:ext>
            </a:extLst>
          </p:cNvPr>
          <p:cNvSpPr txBox="1"/>
          <p:nvPr/>
        </p:nvSpPr>
        <p:spPr>
          <a:xfrm>
            <a:off x="2746168" y="5538439"/>
            <a:ext cx="2625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Cycle connection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C3085F-6DCF-433D-A5EC-A58853A4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68</a:t>
            </a:fld>
            <a:endParaRPr lang="en-US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AB38B86B-9CAE-480C-81F9-2E0BDD4575C1}"/>
              </a:ext>
            </a:extLst>
          </p:cNvPr>
          <p:cNvCxnSpPr>
            <a:cxnSpLocks/>
            <a:stCxn id="22" idx="3"/>
            <a:endCxn id="31" idx="0"/>
          </p:cNvCxnSpPr>
          <p:nvPr/>
        </p:nvCxnSpPr>
        <p:spPr>
          <a:xfrm>
            <a:off x="4974635" y="2841110"/>
            <a:ext cx="1086356" cy="662781"/>
          </a:xfrm>
          <a:prstGeom prst="bentConnector2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33342655-3B1E-47A8-95F9-5E9DE8AD7568}"/>
              </a:ext>
            </a:extLst>
          </p:cNvPr>
          <p:cNvCxnSpPr>
            <a:cxnSpLocks/>
            <a:stCxn id="31" idx="3"/>
            <a:endCxn id="32" idx="0"/>
          </p:cNvCxnSpPr>
          <p:nvPr/>
        </p:nvCxnSpPr>
        <p:spPr>
          <a:xfrm>
            <a:off x="7147346" y="4166673"/>
            <a:ext cx="1086356" cy="667187"/>
          </a:xfrm>
          <a:prstGeom prst="bentConnector2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2067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Nonlinear Block Gauss-Seidel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A27191-DD05-47B5-BF87-6BC9EDC66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69</a:t>
            </a:fld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481558-6D6F-484B-AF05-FF8F611F234E}"/>
              </a:ext>
            </a:extLst>
          </p:cNvPr>
          <p:cNvSpPr/>
          <p:nvPr/>
        </p:nvSpPr>
        <p:spPr>
          <a:xfrm>
            <a:off x="2801924" y="2178328"/>
            <a:ext cx="2172711" cy="13255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40D674D-5A1E-4613-8D21-7BDCF891D7E3}"/>
              </a:ext>
            </a:extLst>
          </p:cNvPr>
          <p:cNvSpPr/>
          <p:nvPr/>
        </p:nvSpPr>
        <p:spPr>
          <a:xfrm>
            <a:off x="4974635" y="3503891"/>
            <a:ext cx="2172711" cy="13255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87B0BE-75D7-4DC8-B179-04C6C4150824}"/>
              </a:ext>
            </a:extLst>
          </p:cNvPr>
          <p:cNvSpPr/>
          <p:nvPr/>
        </p:nvSpPr>
        <p:spPr>
          <a:xfrm>
            <a:off x="7147346" y="4833860"/>
            <a:ext cx="2172711" cy="13255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3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4977C936-7B12-42D0-992C-AEE69D5BCF7F}"/>
              </a:ext>
            </a:extLst>
          </p:cNvPr>
          <p:cNvCxnSpPr>
            <a:cxnSpLocks/>
            <a:stCxn id="29" idx="1"/>
            <a:endCxn id="26" idx="1"/>
          </p:cNvCxnSpPr>
          <p:nvPr/>
        </p:nvCxnSpPr>
        <p:spPr>
          <a:xfrm rot="10800000">
            <a:off x="2801924" y="2841110"/>
            <a:ext cx="4345422" cy="2655532"/>
          </a:xfrm>
          <a:prstGeom prst="bentConnector3">
            <a:avLst>
              <a:gd name="adj1" fmla="val 105261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51230A-B1AD-46E5-9157-BB7FADF2A997}"/>
              </a:ext>
            </a:extLst>
          </p:cNvPr>
          <p:cNvSpPr txBox="1"/>
          <p:nvPr/>
        </p:nvSpPr>
        <p:spPr>
          <a:xfrm>
            <a:off x="2746168" y="5538439"/>
            <a:ext cx="2625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Cycle connection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8A4EC20-3ED7-4860-A5BF-5040F20CF61E}"/>
              </a:ext>
            </a:extLst>
          </p:cNvPr>
          <p:cNvCxnSpPr>
            <a:cxnSpLocks/>
            <a:stCxn id="26" idx="3"/>
            <a:endCxn id="27" idx="0"/>
          </p:cNvCxnSpPr>
          <p:nvPr/>
        </p:nvCxnSpPr>
        <p:spPr>
          <a:xfrm>
            <a:off x="4974635" y="2841110"/>
            <a:ext cx="1086356" cy="662781"/>
          </a:xfrm>
          <a:prstGeom prst="bentConnector2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80419300-FD91-4EAA-A9A3-472BF50E7E95}"/>
              </a:ext>
            </a:extLst>
          </p:cNvPr>
          <p:cNvCxnSpPr>
            <a:cxnSpLocks/>
            <a:stCxn id="27" idx="3"/>
            <a:endCxn id="29" idx="0"/>
          </p:cNvCxnSpPr>
          <p:nvPr/>
        </p:nvCxnSpPr>
        <p:spPr>
          <a:xfrm>
            <a:off x="7147346" y="4166673"/>
            <a:ext cx="1086356" cy="667187"/>
          </a:xfrm>
          <a:prstGeom prst="bentConnector2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29F6E29-1363-42F0-B1D2-72EC630213FC}"/>
              </a:ext>
            </a:extLst>
          </p:cNvPr>
          <p:cNvSpPr txBox="1"/>
          <p:nvPr/>
        </p:nvSpPr>
        <p:spPr>
          <a:xfrm>
            <a:off x="6582544" y="2484838"/>
            <a:ext cx="4907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Run Model 1, give outputs to Model 2</a:t>
            </a:r>
          </a:p>
        </p:txBody>
      </p:sp>
    </p:spTree>
    <p:extLst>
      <p:ext uri="{BB962C8B-B14F-4D97-AF65-F5344CB8AC3E}">
        <p14:creationId xmlns:p14="http://schemas.microsoft.com/office/powerpoint/2010/main" val="359248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3917"/>
            <a:ext cx="10515600" cy="1456772"/>
          </a:xfrm>
        </p:spPr>
        <p:txBody>
          <a:bodyPr/>
          <a:lstStyle/>
          <a:p>
            <a:r>
              <a:rPr lang="en-US" dirty="0"/>
              <a:t>OpenMDAO is an open-source framework for efficient MDAO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4322" cy="4351338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Developed and supported a team at NASA Glenn since 2008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Apache 2.0 license is very permissive (no “copyleft”)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Fast enough for high-fidelity, expensive problems but easy enough for cheap conceptual models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Can be used as a framework, </a:t>
            </a:r>
            <a:br>
              <a:rPr lang="en-US" sz="3200" dirty="0"/>
            </a:br>
            <a:r>
              <a:rPr lang="en-US" sz="3200" dirty="0"/>
              <a:t>or a low level library for building stand alone 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7E067F-3992-40B9-898E-1845DC98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363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Nonlinear Block Gauss-Seidel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A27191-DD05-47B5-BF87-6BC9EDC66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70</a:t>
            </a:fld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481558-6D6F-484B-AF05-FF8F611F234E}"/>
              </a:ext>
            </a:extLst>
          </p:cNvPr>
          <p:cNvSpPr/>
          <p:nvPr/>
        </p:nvSpPr>
        <p:spPr>
          <a:xfrm>
            <a:off x="2801924" y="2178328"/>
            <a:ext cx="2172711" cy="13255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40D674D-5A1E-4613-8D21-7BDCF891D7E3}"/>
              </a:ext>
            </a:extLst>
          </p:cNvPr>
          <p:cNvSpPr/>
          <p:nvPr/>
        </p:nvSpPr>
        <p:spPr>
          <a:xfrm>
            <a:off x="4974635" y="3503891"/>
            <a:ext cx="2172711" cy="13255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87B0BE-75D7-4DC8-B179-04C6C4150824}"/>
              </a:ext>
            </a:extLst>
          </p:cNvPr>
          <p:cNvSpPr/>
          <p:nvPr/>
        </p:nvSpPr>
        <p:spPr>
          <a:xfrm>
            <a:off x="7147346" y="4833860"/>
            <a:ext cx="2172711" cy="13255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3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4977C936-7B12-42D0-992C-AEE69D5BCF7F}"/>
              </a:ext>
            </a:extLst>
          </p:cNvPr>
          <p:cNvCxnSpPr>
            <a:cxnSpLocks/>
            <a:stCxn id="29" idx="1"/>
            <a:endCxn id="26" idx="1"/>
          </p:cNvCxnSpPr>
          <p:nvPr/>
        </p:nvCxnSpPr>
        <p:spPr>
          <a:xfrm rot="10800000">
            <a:off x="2801924" y="2841110"/>
            <a:ext cx="4345422" cy="2655532"/>
          </a:xfrm>
          <a:prstGeom prst="bentConnector3">
            <a:avLst>
              <a:gd name="adj1" fmla="val 105261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51230A-B1AD-46E5-9157-BB7FADF2A997}"/>
              </a:ext>
            </a:extLst>
          </p:cNvPr>
          <p:cNvSpPr txBox="1"/>
          <p:nvPr/>
        </p:nvSpPr>
        <p:spPr>
          <a:xfrm>
            <a:off x="2746168" y="5538439"/>
            <a:ext cx="2625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Cycle connection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8A4EC20-3ED7-4860-A5BF-5040F20CF61E}"/>
              </a:ext>
            </a:extLst>
          </p:cNvPr>
          <p:cNvCxnSpPr>
            <a:cxnSpLocks/>
            <a:stCxn id="26" idx="3"/>
            <a:endCxn id="27" idx="0"/>
          </p:cNvCxnSpPr>
          <p:nvPr/>
        </p:nvCxnSpPr>
        <p:spPr>
          <a:xfrm>
            <a:off x="4974635" y="2841110"/>
            <a:ext cx="1086356" cy="662781"/>
          </a:xfrm>
          <a:prstGeom prst="bentConnector2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80419300-FD91-4EAA-A9A3-472BF50E7E95}"/>
              </a:ext>
            </a:extLst>
          </p:cNvPr>
          <p:cNvCxnSpPr>
            <a:cxnSpLocks/>
            <a:stCxn id="27" idx="3"/>
            <a:endCxn id="29" idx="0"/>
          </p:cNvCxnSpPr>
          <p:nvPr/>
        </p:nvCxnSpPr>
        <p:spPr>
          <a:xfrm>
            <a:off x="7147346" y="4166673"/>
            <a:ext cx="1086356" cy="667187"/>
          </a:xfrm>
          <a:prstGeom prst="bentConnector2">
            <a:avLst/>
          </a:prstGeom>
          <a:ln w="508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14DD514-CAF7-4B23-A020-A6AF50F1C7AD}"/>
              </a:ext>
            </a:extLst>
          </p:cNvPr>
          <p:cNvSpPr txBox="1"/>
          <p:nvPr/>
        </p:nvSpPr>
        <p:spPr>
          <a:xfrm>
            <a:off x="7284503" y="3429000"/>
            <a:ext cx="4907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</a:rPr>
              <a:t>Run Model 2, give outputs to Model 3</a:t>
            </a:r>
          </a:p>
        </p:txBody>
      </p:sp>
    </p:spTree>
    <p:extLst>
      <p:ext uri="{BB962C8B-B14F-4D97-AF65-F5344CB8AC3E}">
        <p14:creationId xmlns:p14="http://schemas.microsoft.com/office/powerpoint/2010/main" val="414329472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Nonlinear Block Gauss-Seidel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A27191-DD05-47B5-BF87-6BC9EDC66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71</a:t>
            </a:fld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481558-6D6F-484B-AF05-FF8F611F234E}"/>
              </a:ext>
            </a:extLst>
          </p:cNvPr>
          <p:cNvSpPr/>
          <p:nvPr/>
        </p:nvSpPr>
        <p:spPr>
          <a:xfrm>
            <a:off x="2801924" y="2178328"/>
            <a:ext cx="2172711" cy="13255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40D674D-5A1E-4613-8D21-7BDCF891D7E3}"/>
              </a:ext>
            </a:extLst>
          </p:cNvPr>
          <p:cNvSpPr/>
          <p:nvPr/>
        </p:nvSpPr>
        <p:spPr>
          <a:xfrm>
            <a:off x="4974635" y="3503891"/>
            <a:ext cx="2172711" cy="13255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87B0BE-75D7-4DC8-B179-04C6C4150824}"/>
              </a:ext>
            </a:extLst>
          </p:cNvPr>
          <p:cNvSpPr/>
          <p:nvPr/>
        </p:nvSpPr>
        <p:spPr>
          <a:xfrm>
            <a:off x="7147346" y="4833860"/>
            <a:ext cx="2172711" cy="132556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3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4977C936-7B12-42D0-992C-AEE69D5BCF7F}"/>
              </a:ext>
            </a:extLst>
          </p:cNvPr>
          <p:cNvCxnSpPr>
            <a:cxnSpLocks/>
            <a:stCxn id="29" idx="1"/>
            <a:endCxn id="26" idx="1"/>
          </p:cNvCxnSpPr>
          <p:nvPr/>
        </p:nvCxnSpPr>
        <p:spPr>
          <a:xfrm rot="10800000">
            <a:off x="2801924" y="2841110"/>
            <a:ext cx="4345422" cy="2655532"/>
          </a:xfrm>
          <a:prstGeom prst="bentConnector3">
            <a:avLst>
              <a:gd name="adj1" fmla="val 105261"/>
            </a:avLst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51230A-B1AD-46E5-9157-BB7FADF2A997}"/>
              </a:ext>
            </a:extLst>
          </p:cNvPr>
          <p:cNvSpPr txBox="1"/>
          <p:nvPr/>
        </p:nvSpPr>
        <p:spPr>
          <a:xfrm>
            <a:off x="2746168" y="5538439"/>
            <a:ext cx="2625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Cycle connection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8A4EC20-3ED7-4860-A5BF-5040F20CF61E}"/>
              </a:ext>
            </a:extLst>
          </p:cNvPr>
          <p:cNvCxnSpPr>
            <a:cxnSpLocks/>
            <a:stCxn id="26" idx="3"/>
            <a:endCxn id="27" idx="0"/>
          </p:cNvCxnSpPr>
          <p:nvPr/>
        </p:nvCxnSpPr>
        <p:spPr>
          <a:xfrm>
            <a:off x="4974635" y="2841110"/>
            <a:ext cx="1086356" cy="662781"/>
          </a:xfrm>
          <a:prstGeom prst="bentConnector2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80419300-FD91-4EAA-A9A3-472BF50E7E95}"/>
              </a:ext>
            </a:extLst>
          </p:cNvPr>
          <p:cNvCxnSpPr>
            <a:cxnSpLocks/>
            <a:stCxn id="27" idx="3"/>
            <a:endCxn id="29" idx="0"/>
          </p:cNvCxnSpPr>
          <p:nvPr/>
        </p:nvCxnSpPr>
        <p:spPr>
          <a:xfrm>
            <a:off x="7147346" y="4166673"/>
            <a:ext cx="1086356" cy="667187"/>
          </a:xfrm>
          <a:prstGeom prst="bentConnector2">
            <a:avLst/>
          </a:prstGeom>
          <a:ln w="508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A0C3E2B-03F2-4FB7-9F5E-5EB74129D009}"/>
              </a:ext>
            </a:extLst>
          </p:cNvPr>
          <p:cNvSpPr txBox="1"/>
          <p:nvPr/>
        </p:nvSpPr>
        <p:spPr>
          <a:xfrm>
            <a:off x="9445832" y="5081142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Run Model 3, give outputs to Model 1</a:t>
            </a:r>
          </a:p>
        </p:txBody>
      </p:sp>
    </p:spTree>
    <p:extLst>
      <p:ext uri="{BB962C8B-B14F-4D97-AF65-F5344CB8AC3E}">
        <p14:creationId xmlns:p14="http://schemas.microsoft.com/office/powerpoint/2010/main" val="316673690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Nonlinear Block Gauss-Seidel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A27191-DD05-47B5-BF87-6BC9EDC66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72</a:t>
            </a:fld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481558-6D6F-484B-AF05-FF8F611F234E}"/>
              </a:ext>
            </a:extLst>
          </p:cNvPr>
          <p:cNvSpPr/>
          <p:nvPr/>
        </p:nvSpPr>
        <p:spPr>
          <a:xfrm>
            <a:off x="2801924" y="2178328"/>
            <a:ext cx="2172711" cy="132556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40D674D-5A1E-4613-8D21-7BDCF891D7E3}"/>
              </a:ext>
            </a:extLst>
          </p:cNvPr>
          <p:cNvSpPr/>
          <p:nvPr/>
        </p:nvSpPr>
        <p:spPr>
          <a:xfrm>
            <a:off x="4974635" y="3503891"/>
            <a:ext cx="2172711" cy="13255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87B0BE-75D7-4DC8-B179-04C6C4150824}"/>
              </a:ext>
            </a:extLst>
          </p:cNvPr>
          <p:cNvSpPr/>
          <p:nvPr/>
        </p:nvSpPr>
        <p:spPr>
          <a:xfrm>
            <a:off x="7147346" y="4833860"/>
            <a:ext cx="2172711" cy="132556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3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4977C936-7B12-42D0-992C-AEE69D5BCF7F}"/>
              </a:ext>
            </a:extLst>
          </p:cNvPr>
          <p:cNvCxnSpPr>
            <a:cxnSpLocks/>
            <a:stCxn id="29" idx="1"/>
            <a:endCxn id="26" idx="1"/>
          </p:cNvCxnSpPr>
          <p:nvPr/>
        </p:nvCxnSpPr>
        <p:spPr>
          <a:xfrm rot="10800000">
            <a:off x="2801924" y="2841110"/>
            <a:ext cx="4345422" cy="2655532"/>
          </a:xfrm>
          <a:prstGeom prst="bentConnector3">
            <a:avLst>
              <a:gd name="adj1" fmla="val 105261"/>
            </a:avLst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51230A-B1AD-46E5-9157-BB7FADF2A997}"/>
              </a:ext>
            </a:extLst>
          </p:cNvPr>
          <p:cNvSpPr txBox="1"/>
          <p:nvPr/>
        </p:nvSpPr>
        <p:spPr>
          <a:xfrm>
            <a:off x="2746168" y="5538439"/>
            <a:ext cx="2625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Cycle connection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8A4EC20-3ED7-4860-A5BF-5040F20CF61E}"/>
              </a:ext>
            </a:extLst>
          </p:cNvPr>
          <p:cNvCxnSpPr>
            <a:cxnSpLocks/>
            <a:stCxn id="26" idx="3"/>
            <a:endCxn id="27" idx="0"/>
          </p:cNvCxnSpPr>
          <p:nvPr/>
        </p:nvCxnSpPr>
        <p:spPr>
          <a:xfrm>
            <a:off x="4974635" y="2841110"/>
            <a:ext cx="1086356" cy="662781"/>
          </a:xfrm>
          <a:prstGeom prst="bentConnector2">
            <a:avLst/>
          </a:prstGeom>
          <a:ln w="508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80419300-FD91-4EAA-A9A3-472BF50E7E95}"/>
              </a:ext>
            </a:extLst>
          </p:cNvPr>
          <p:cNvCxnSpPr>
            <a:cxnSpLocks/>
            <a:stCxn id="27" idx="3"/>
            <a:endCxn id="29" idx="0"/>
          </p:cNvCxnSpPr>
          <p:nvPr/>
        </p:nvCxnSpPr>
        <p:spPr>
          <a:xfrm>
            <a:off x="7147346" y="4166673"/>
            <a:ext cx="1086356" cy="667187"/>
          </a:xfrm>
          <a:prstGeom prst="bentConnector2">
            <a:avLst/>
          </a:prstGeom>
          <a:ln w="508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D034393-F55A-4283-A9DF-E5987394814D}"/>
              </a:ext>
            </a:extLst>
          </p:cNvPr>
          <p:cNvSpPr txBox="1"/>
          <p:nvPr/>
        </p:nvSpPr>
        <p:spPr>
          <a:xfrm>
            <a:off x="6275851" y="2477800"/>
            <a:ext cx="4907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Run Model 1, give outputs to Model 2</a:t>
            </a:r>
          </a:p>
        </p:txBody>
      </p:sp>
    </p:spTree>
    <p:extLst>
      <p:ext uri="{BB962C8B-B14F-4D97-AF65-F5344CB8AC3E}">
        <p14:creationId xmlns:p14="http://schemas.microsoft.com/office/powerpoint/2010/main" val="77466569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Nonlinear Block Gauss-Seidel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A27191-DD05-47B5-BF87-6BC9EDC66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73</a:t>
            </a:fld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481558-6D6F-484B-AF05-FF8F611F234E}"/>
              </a:ext>
            </a:extLst>
          </p:cNvPr>
          <p:cNvSpPr/>
          <p:nvPr/>
        </p:nvSpPr>
        <p:spPr>
          <a:xfrm>
            <a:off x="2801924" y="2178328"/>
            <a:ext cx="2172711" cy="132556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40D674D-5A1E-4613-8D21-7BDCF891D7E3}"/>
              </a:ext>
            </a:extLst>
          </p:cNvPr>
          <p:cNvSpPr/>
          <p:nvPr/>
        </p:nvSpPr>
        <p:spPr>
          <a:xfrm>
            <a:off x="4974635" y="3503891"/>
            <a:ext cx="2172711" cy="13255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87B0BE-75D7-4DC8-B179-04C6C4150824}"/>
              </a:ext>
            </a:extLst>
          </p:cNvPr>
          <p:cNvSpPr/>
          <p:nvPr/>
        </p:nvSpPr>
        <p:spPr>
          <a:xfrm>
            <a:off x="7147346" y="4833860"/>
            <a:ext cx="2172711" cy="132556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3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4977C936-7B12-42D0-992C-AEE69D5BCF7F}"/>
              </a:ext>
            </a:extLst>
          </p:cNvPr>
          <p:cNvCxnSpPr>
            <a:cxnSpLocks/>
            <a:stCxn id="29" idx="1"/>
            <a:endCxn id="26" idx="1"/>
          </p:cNvCxnSpPr>
          <p:nvPr/>
        </p:nvCxnSpPr>
        <p:spPr>
          <a:xfrm rot="10800000">
            <a:off x="2801924" y="2841110"/>
            <a:ext cx="4345422" cy="2655532"/>
          </a:xfrm>
          <a:prstGeom prst="bentConnector3">
            <a:avLst>
              <a:gd name="adj1" fmla="val 105261"/>
            </a:avLst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51230A-B1AD-46E5-9157-BB7FADF2A997}"/>
              </a:ext>
            </a:extLst>
          </p:cNvPr>
          <p:cNvSpPr txBox="1"/>
          <p:nvPr/>
        </p:nvSpPr>
        <p:spPr>
          <a:xfrm>
            <a:off x="2746168" y="5538439"/>
            <a:ext cx="2625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Cycle connection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8A4EC20-3ED7-4860-A5BF-5040F20CF61E}"/>
              </a:ext>
            </a:extLst>
          </p:cNvPr>
          <p:cNvCxnSpPr>
            <a:cxnSpLocks/>
            <a:stCxn id="26" idx="3"/>
            <a:endCxn id="27" idx="0"/>
          </p:cNvCxnSpPr>
          <p:nvPr/>
        </p:nvCxnSpPr>
        <p:spPr>
          <a:xfrm>
            <a:off x="4974635" y="2841110"/>
            <a:ext cx="1086356" cy="662781"/>
          </a:xfrm>
          <a:prstGeom prst="bentConnector2">
            <a:avLst/>
          </a:prstGeom>
          <a:ln w="508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80419300-FD91-4EAA-A9A3-472BF50E7E95}"/>
              </a:ext>
            </a:extLst>
          </p:cNvPr>
          <p:cNvCxnSpPr>
            <a:cxnSpLocks/>
            <a:stCxn id="27" idx="3"/>
            <a:endCxn id="29" idx="0"/>
          </p:cNvCxnSpPr>
          <p:nvPr/>
        </p:nvCxnSpPr>
        <p:spPr>
          <a:xfrm>
            <a:off x="7147346" y="4166673"/>
            <a:ext cx="1086356" cy="667187"/>
          </a:xfrm>
          <a:prstGeom prst="bentConnector2">
            <a:avLst/>
          </a:prstGeom>
          <a:ln w="508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1B472E4-998D-4BB6-B6C8-FB797D32CDDA}"/>
              </a:ext>
            </a:extLst>
          </p:cNvPr>
          <p:cNvSpPr txBox="1"/>
          <p:nvPr/>
        </p:nvSpPr>
        <p:spPr>
          <a:xfrm>
            <a:off x="7284503" y="3429000"/>
            <a:ext cx="4907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Run Model 2, give outputs to Model 3</a:t>
            </a:r>
          </a:p>
        </p:txBody>
      </p:sp>
    </p:spTree>
    <p:extLst>
      <p:ext uri="{BB962C8B-B14F-4D97-AF65-F5344CB8AC3E}">
        <p14:creationId xmlns:p14="http://schemas.microsoft.com/office/powerpoint/2010/main" val="247846645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0262191" cy="882368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Newton’s Method is simple in one dimension</a:t>
            </a:r>
            <a:br>
              <a:rPr lang="en-US" sz="4000" dirty="0"/>
            </a:br>
            <a:r>
              <a:rPr lang="en-US" sz="4000" dirty="0"/>
              <a:t>(Requires </a:t>
            </a:r>
            <a:r>
              <a:rPr lang="en-US" sz="4000" dirty="0" err="1"/>
              <a:t>derivs</a:t>
            </a:r>
            <a:r>
              <a:rPr lang="en-US" sz="40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330CB-D0E5-479F-8D7B-A2BC290A6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74</a:t>
            </a:fld>
            <a:endParaRPr lang="en-US"/>
          </a:p>
        </p:txBody>
      </p:sp>
      <p:pic>
        <p:nvPicPr>
          <p:cNvPr id="1026" name="Picture 2" descr="https://ds055uzetaobb.cloudfront.net/brioche/uploads/7KrMvNiT7l-newtons-method.png?width=2000">
            <a:extLst>
              <a:ext uri="{FF2B5EF4-FFF2-40B4-BE49-F238E27FC236}">
                <a16:creationId xmlns:a16="http://schemas.microsoft.com/office/drawing/2014/main" id="{AD004568-3CDA-4844-A5E2-26D599F87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030" y="2606483"/>
            <a:ext cx="5972175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EA9D38-EAE3-4FA9-8A46-C6F072D248A4}"/>
                  </a:ext>
                </a:extLst>
              </p:cNvPr>
              <p:cNvSpPr txBox="1"/>
              <p:nvPr/>
            </p:nvSpPr>
            <p:spPr>
              <a:xfrm>
                <a:off x="343786" y="3140619"/>
                <a:ext cx="3933098" cy="96128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3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′(</m:t>
                          </m:r>
                          <m:sSub>
                            <m:sSubPr>
                              <m:ctrlPr>
                                <a:rPr lang="en-US" sz="3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3000" b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EA9D38-EAE3-4FA9-8A46-C6F072D248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786" y="3140619"/>
                <a:ext cx="3933098" cy="96128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196249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809480" cy="882368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Newton Solver for multiple dimensions is a bit more complex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71D29D-7B49-433A-BFD6-3319258E8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913" y="1326247"/>
            <a:ext cx="5136174" cy="49995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A5E5A6-4FFE-4F21-A0CF-4812A6927E25}"/>
              </a:ext>
            </a:extLst>
          </p:cNvPr>
          <p:cNvSpPr txBox="1"/>
          <p:nvPr/>
        </p:nvSpPr>
        <p:spPr>
          <a:xfrm>
            <a:off x="7273621" y="1229023"/>
            <a:ext cx="37871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We want to drive residuals to 0</a:t>
            </a:r>
          </a:p>
          <a:p>
            <a:r>
              <a:rPr lang="en-US" dirty="0">
                <a:solidFill>
                  <a:srgbClr val="FF0000"/>
                </a:solidFill>
              </a:rPr>
              <a:t>x: design variables</a:t>
            </a:r>
          </a:p>
          <a:p>
            <a:r>
              <a:rPr lang="en-US" dirty="0">
                <a:solidFill>
                  <a:srgbClr val="FF0000"/>
                </a:solidFill>
              </a:rPr>
              <a:t>y: implicit state variables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EF39E4-6D9F-431D-9F77-B52DE3D034A6}"/>
              </a:ext>
            </a:extLst>
          </p:cNvPr>
          <p:cNvSpPr txBox="1"/>
          <p:nvPr/>
        </p:nvSpPr>
        <p:spPr>
          <a:xfrm>
            <a:off x="8563159" y="2369920"/>
            <a:ext cx="3016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Do a Taylor series with respect to the current point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6F9FA6-CE73-4DF5-9CAE-55C0DFDA1D83}"/>
              </a:ext>
            </a:extLst>
          </p:cNvPr>
          <p:cNvSpPr txBox="1"/>
          <p:nvPr/>
        </p:nvSpPr>
        <p:spPr>
          <a:xfrm>
            <a:off x="7361543" y="3160806"/>
            <a:ext cx="3016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We want residuals to be 0 at the next iteration y + </a:t>
            </a:r>
            <a:r>
              <a:rPr lang="en-US" dirty="0" err="1">
                <a:solidFill>
                  <a:srgbClr val="FF0000"/>
                </a:solidFill>
              </a:rPr>
              <a:t>dy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88A8CB-FBAF-462C-A006-8FA07F838D41}"/>
              </a:ext>
            </a:extLst>
          </p:cNvPr>
          <p:cNvSpPr txBox="1"/>
          <p:nvPr/>
        </p:nvSpPr>
        <p:spPr>
          <a:xfrm>
            <a:off x="7566696" y="4090927"/>
            <a:ext cx="3016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Solve for </a:t>
            </a:r>
            <a:r>
              <a:rPr lang="en-US" dirty="0" err="1">
                <a:solidFill>
                  <a:srgbClr val="FF0000"/>
                </a:solidFill>
              </a:rPr>
              <a:t>dy</a:t>
            </a:r>
            <a:r>
              <a:rPr lang="en-US" dirty="0">
                <a:solidFill>
                  <a:srgbClr val="FF0000"/>
                </a:solidFill>
              </a:rPr>
              <a:t> that would drive the linearize residuals to 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3232CA-9989-421E-B685-ABAD4ADA2404}"/>
              </a:ext>
            </a:extLst>
          </p:cNvPr>
          <p:cNvSpPr txBox="1"/>
          <p:nvPr/>
        </p:nvSpPr>
        <p:spPr>
          <a:xfrm>
            <a:off x="7566696" y="4881813"/>
            <a:ext cx="3016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Solve this linear system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EB43C9-965B-42BC-9F9C-6F16F76C57CD}"/>
              </a:ext>
            </a:extLst>
          </p:cNvPr>
          <p:cNvSpPr txBox="1"/>
          <p:nvPr/>
        </p:nvSpPr>
        <p:spPr>
          <a:xfrm>
            <a:off x="7566696" y="5575895"/>
            <a:ext cx="420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Then take a step. Repeat until converged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330CB-D0E5-479F-8D7B-A2BC290A6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75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2AAA485-163C-7A4B-8CD7-30D556880C78}"/>
              </a:ext>
            </a:extLst>
          </p:cNvPr>
          <p:cNvSpPr/>
          <p:nvPr/>
        </p:nvSpPr>
        <p:spPr>
          <a:xfrm>
            <a:off x="4791694" y="4708566"/>
            <a:ext cx="2351314" cy="94408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67FFA41-361E-49B2-BB1B-6F923366331C}"/>
              </a:ext>
            </a:extLst>
          </p:cNvPr>
          <p:cNvSpPr/>
          <p:nvPr/>
        </p:nvSpPr>
        <p:spPr>
          <a:xfrm>
            <a:off x="3700697" y="2231106"/>
            <a:ext cx="7878772" cy="2446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F5F4F9B-9495-BE4B-9338-DD914E95C05D}"/>
              </a:ext>
            </a:extLst>
          </p:cNvPr>
          <p:cNvGrpSpPr/>
          <p:nvPr/>
        </p:nvGrpSpPr>
        <p:grpSpPr>
          <a:xfrm>
            <a:off x="4098386" y="2400002"/>
            <a:ext cx="3737930" cy="1773570"/>
            <a:chOff x="533938" y="3906261"/>
            <a:chExt cx="3737930" cy="177357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2E6D74-901A-423A-A137-EFD9C5FBF72F}"/>
                </a:ext>
              </a:extLst>
            </p:cNvPr>
            <p:cNvSpPr/>
            <p:nvPr/>
          </p:nvSpPr>
          <p:spPr>
            <a:xfrm>
              <a:off x="1019908" y="4460259"/>
              <a:ext cx="1345223" cy="12195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99D75CC-D203-4193-9687-F58B9421275D}"/>
                </a:ext>
              </a:extLst>
            </p:cNvPr>
            <p:cNvSpPr/>
            <p:nvPr/>
          </p:nvSpPr>
          <p:spPr>
            <a:xfrm>
              <a:off x="2517531" y="4460259"/>
              <a:ext cx="278423" cy="12195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FCD3394-B83D-42A2-B7E4-D43C6B170325}"/>
                </a:ext>
              </a:extLst>
            </p:cNvPr>
            <p:cNvSpPr/>
            <p:nvPr/>
          </p:nvSpPr>
          <p:spPr>
            <a:xfrm>
              <a:off x="3544398" y="4460259"/>
              <a:ext cx="278423" cy="12195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31E5B6B-E1AE-4E0E-ACED-7349993FB99C}"/>
                </a:ext>
              </a:extLst>
            </p:cNvPr>
            <p:cNvSpPr txBox="1"/>
            <p:nvPr/>
          </p:nvSpPr>
          <p:spPr>
            <a:xfrm>
              <a:off x="1439695" y="3906261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FF0000"/>
                  </a:solidFill>
                </a:rPr>
                <a:t>n</a:t>
              </a:r>
              <a:r>
                <a:rPr lang="en-US" baseline="-25000" dirty="0" err="1">
                  <a:solidFill>
                    <a:srgbClr val="FF0000"/>
                  </a:solidFill>
                </a:rPr>
                <a:t>y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104396-B1CC-4EAF-8E74-87ED1801A4EC}"/>
                </a:ext>
              </a:extLst>
            </p:cNvPr>
            <p:cNvSpPr txBox="1"/>
            <p:nvPr/>
          </p:nvSpPr>
          <p:spPr>
            <a:xfrm>
              <a:off x="533938" y="4835646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FF0000"/>
                  </a:solidFill>
                </a:rPr>
                <a:t>n</a:t>
              </a:r>
              <a:r>
                <a:rPr lang="en-US" baseline="-25000" dirty="0" err="1">
                  <a:solidFill>
                    <a:srgbClr val="FF0000"/>
                  </a:solidFill>
                </a:rPr>
                <a:t>y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1EA8103-92B5-47A0-B335-CE9D659D2BAE}"/>
                </a:ext>
              </a:extLst>
            </p:cNvPr>
            <p:cNvSpPr txBox="1"/>
            <p:nvPr/>
          </p:nvSpPr>
          <p:spPr>
            <a:xfrm>
              <a:off x="3839306" y="4835646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FF0000"/>
                  </a:solidFill>
                </a:rPr>
                <a:t>n</a:t>
              </a:r>
              <a:r>
                <a:rPr lang="en-US" baseline="-25000" dirty="0" err="1">
                  <a:solidFill>
                    <a:srgbClr val="FF0000"/>
                  </a:solidFill>
                </a:rPr>
                <a:t>y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443F36D-57D6-4773-8FBF-CC52EC49ABBC}"/>
                </a:ext>
              </a:extLst>
            </p:cNvPr>
            <p:cNvSpPr txBox="1"/>
            <p:nvPr/>
          </p:nvSpPr>
          <p:spPr>
            <a:xfrm>
              <a:off x="2440461" y="3906261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83B4B34-4BAB-4C4C-AD57-D8038BAEB806}"/>
                </a:ext>
              </a:extLst>
            </p:cNvPr>
            <p:cNvSpPr txBox="1"/>
            <p:nvPr/>
          </p:nvSpPr>
          <p:spPr>
            <a:xfrm>
              <a:off x="3524112" y="3906261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1188E90-7210-4BE7-A683-E1CAAEBF67CF}"/>
                </a:ext>
              </a:extLst>
            </p:cNvPr>
            <p:cNvSpPr txBox="1"/>
            <p:nvPr/>
          </p:nvSpPr>
          <p:spPr>
            <a:xfrm>
              <a:off x="3046167" y="4908067"/>
              <a:ext cx="278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=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A6A249-B61F-BE4E-B626-2CBAC16540EA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5967351" y="4414092"/>
            <a:ext cx="0" cy="2944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82134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Newton Solver needs some partial derivatives!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71D29D-7B49-433A-BFD6-3319258E82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84" t="66408" r="28167" b="1028"/>
          <a:stretch/>
        </p:blipFill>
        <p:spPr>
          <a:xfrm>
            <a:off x="4055660" y="4315564"/>
            <a:ext cx="3374560" cy="209951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F5F4F9B-9495-BE4B-9338-DD914E95C05D}"/>
              </a:ext>
            </a:extLst>
          </p:cNvPr>
          <p:cNvGrpSpPr/>
          <p:nvPr/>
        </p:nvGrpSpPr>
        <p:grpSpPr>
          <a:xfrm>
            <a:off x="3535659" y="1615438"/>
            <a:ext cx="3737930" cy="1773570"/>
            <a:chOff x="533938" y="3906261"/>
            <a:chExt cx="3737930" cy="177357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2E6D74-901A-423A-A137-EFD9C5FBF72F}"/>
                </a:ext>
              </a:extLst>
            </p:cNvPr>
            <p:cNvSpPr/>
            <p:nvPr/>
          </p:nvSpPr>
          <p:spPr>
            <a:xfrm>
              <a:off x="1019908" y="4460259"/>
              <a:ext cx="1345223" cy="12195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99D75CC-D203-4193-9687-F58B9421275D}"/>
                </a:ext>
              </a:extLst>
            </p:cNvPr>
            <p:cNvSpPr/>
            <p:nvPr/>
          </p:nvSpPr>
          <p:spPr>
            <a:xfrm>
              <a:off x="2517531" y="4460259"/>
              <a:ext cx="278423" cy="12195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FCD3394-B83D-42A2-B7E4-D43C6B170325}"/>
                </a:ext>
              </a:extLst>
            </p:cNvPr>
            <p:cNvSpPr/>
            <p:nvPr/>
          </p:nvSpPr>
          <p:spPr>
            <a:xfrm>
              <a:off x="3544398" y="4460259"/>
              <a:ext cx="278423" cy="12195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31E5B6B-E1AE-4E0E-ACED-7349993FB99C}"/>
                </a:ext>
              </a:extLst>
            </p:cNvPr>
            <p:cNvSpPr txBox="1"/>
            <p:nvPr/>
          </p:nvSpPr>
          <p:spPr>
            <a:xfrm>
              <a:off x="1439695" y="3906261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FF0000"/>
                  </a:solidFill>
                </a:rPr>
                <a:t>n</a:t>
              </a:r>
              <a:r>
                <a:rPr lang="en-US" baseline="-25000" dirty="0" err="1">
                  <a:solidFill>
                    <a:srgbClr val="FF0000"/>
                  </a:solidFill>
                </a:rPr>
                <a:t>y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104396-B1CC-4EAF-8E74-87ED1801A4EC}"/>
                </a:ext>
              </a:extLst>
            </p:cNvPr>
            <p:cNvSpPr txBox="1"/>
            <p:nvPr/>
          </p:nvSpPr>
          <p:spPr>
            <a:xfrm>
              <a:off x="533938" y="4835646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FF0000"/>
                  </a:solidFill>
                </a:rPr>
                <a:t>n</a:t>
              </a:r>
              <a:r>
                <a:rPr lang="en-US" baseline="-25000" dirty="0" err="1">
                  <a:solidFill>
                    <a:srgbClr val="FF0000"/>
                  </a:solidFill>
                </a:rPr>
                <a:t>y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1EA8103-92B5-47A0-B335-CE9D659D2BAE}"/>
                </a:ext>
              </a:extLst>
            </p:cNvPr>
            <p:cNvSpPr txBox="1"/>
            <p:nvPr/>
          </p:nvSpPr>
          <p:spPr>
            <a:xfrm>
              <a:off x="3839306" y="4835646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FF0000"/>
                  </a:solidFill>
                </a:rPr>
                <a:t>n</a:t>
              </a:r>
              <a:r>
                <a:rPr lang="en-US" baseline="-25000" dirty="0" err="1">
                  <a:solidFill>
                    <a:srgbClr val="FF0000"/>
                  </a:solidFill>
                </a:rPr>
                <a:t>y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443F36D-57D6-4773-8FBF-CC52EC49ABBC}"/>
                </a:ext>
              </a:extLst>
            </p:cNvPr>
            <p:cNvSpPr txBox="1"/>
            <p:nvPr/>
          </p:nvSpPr>
          <p:spPr>
            <a:xfrm>
              <a:off x="2440461" y="3906261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83B4B34-4BAB-4C4C-AD57-D8038BAEB806}"/>
                </a:ext>
              </a:extLst>
            </p:cNvPr>
            <p:cNvSpPr txBox="1"/>
            <p:nvPr/>
          </p:nvSpPr>
          <p:spPr>
            <a:xfrm>
              <a:off x="3524112" y="3906261"/>
              <a:ext cx="432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1188E90-7210-4BE7-A683-E1CAAEBF67CF}"/>
                </a:ext>
              </a:extLst>
            </p:cNvPr>
            <p:cNvSpPr txBox="1"/>
            <p:nvPr/>
          </p:nvSpPr>
          <p:spPr>
            <a:xfrm>
              <a:off x="3046167" y="4908067"/>
              <a:ext cx="278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=</a:t>
              </a: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E18565E-AADF-814D-877C-0417C1FB688E}"/>
              </a:ext>
            </a:extLst>
          </p:cNvPr>
          <p:cNvCxnSpPr>
            <a:cxnSpLocks/>
            <a:stCxn id="29" idx="0"/>
          </p:cNvCxnSpPr>
          <p:nvPr/>
        </p:nvCxnSpPr>
        <p:spPr>
          <a:xfrm flipH="1" flipV="1">
            <a:off x="4527396" y="3389009"/>
            <a:ext cx="327102" cy="11458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BF137BE-929A-3440-9C1A-ECC98F412D0F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5300214" y="3389008"/>
            <a:ext cx="358250" cy="144318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10FB9DD-BC11-C74F-9737-2509E5FA6B25}"/>
              </a:ext>
            </a:extLst>
          </p:cNvPr>
          <p:cNvCxnSpPr>
            <a:cxnSpLocks/>
          </p:cNvCxnSpPr>
          <p:nvPr/>
        </p:nvCxnSpPr>
        <p:spPr>
          <a:xfrm flipV="1">
            <a:off x="6525834" y="3494049"/>
            <a:ext cx="150029" cy="13381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7382DB6-637B-8C43-B3D9-9D3E2992D592}"/>
              </a:ext>
            </a:extLst>
          </p:cNvPr>
          <p:cNvSpPr/>
          <p:nvPr/>
        </p:nvSpPr>
        <p:spPr>
          <a:xfrm>
            <a:off x="4609171" y="4534829"/>
            <a:ext cx="490653" cy="8697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04281-7748-4D51-A8CE-E37E8ADC7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59383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88B467-EBC3-4319-9C1F-655C9267B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41" y="1729007"/>
            <a:ext cx="7676175" cy="41414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948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Partial Derivatives in OpenMDAO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4330D94-AF12-471E-A571-E5160898AF71}"/>
              </a:ext>
            </a:extLst>
          </p:cNvPr>
          <p:cNvSpPr txBox="1"/>
          <p:nvPr/>
        </p:nvSpPr>
        <p:spPr>
          <a:xfrm>
            <a:off x="8955985" y="1953792"/>
            <a:ext cx="23811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OpenMDAO assembles the Jacobian for you, from provided component partials 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838519-0204-487D-81D1-DC9B920907F4}"/>
              </a:ext>
            </a:extLst>
          </p:cNvPr>
          <p:cNvSpPr txBox="1"/>
          <p:nvPr/>
        </p:nvSpPr>
        <p:spPr>
          <a:xfrm>
            <a:off x="420789" y="5791064"/>
            <a:ext cx="3674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Define analytic derivatives:</a:t>
            </a:r>
          </a:p>
          <a:p>
            <a:r>
              <a:rPr lang="en-US" b="1" dirty="0">
                <a:solidFill>
                  <a:srgbClr val="FF0000"/>
                </a:solidFill>
              </a:rPr>
              <a:t>partials(&lt;of&gt;, &lt;with respect to&gt;)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C708CE2-C6B7-694B-AB52-2833C80704E5}"/>
              </a:ext>
            </a:extLst>
          </p:cNvPr>
          <p:cNvGrpSpPr/>
          <p:nvPr/>
        </p:nvGrpSpPr>
        <p:grpSpPr>
          <a:xfrm>
            <a:off x="8459289" y="4439214"/>
            <a:ext cx="3374560" cy="2099513"/>
            <a:chOff x="8058965" y="2915214"/>
            <a:chExt cx="3374560" cy="209951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A3AC833-9A56-0A48-B079-AD4A29C8AF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884" t="66408" r="28167" b="1028"/>
            <a:stretch/>
          </p:blipFill>
          <p:spPr>
            <a:xfrm>
              <a:off x="8058965" y="2915214"/>
              <a:ext cx="3374560" cy="209951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E525763-75BB-A544-9016-012BDA561990}"/>
                </a:ext>
              </a:extLst>
            </p:cNvPr>
            <p:cNvSpPr/>
            <p:nvPr/>
          </p:nvSpPr>
          <p:spPr>
            <a:xfrm>
              <a:off x="8612077" y="3142692"/>
              <a:ext cx="490653" cy="86979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CC45357-9C37-8348-A60A-281E6BE6F2A7}"/>
              </a:ext>
            </a:extLst>
          </p:cNvPr>
          <p:cNvCxnSpPr>
            <a:cxnSpLocks/>
          </p:cNvCxnSpPr>
          <p:nvPr/>
        </p:nvCxnSpPr>
        <p:spPr>
          <a:xfrm flipH="1">
            <a:off x="9282245" y="3154121"/>
            <a:ext cx="220809" cy="14627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01B9ACD-CB8D-1449-9EE6-3737524EFF8A}"/>
              </a:ext>
            </a:extLst>
          </p:cNvPr>
          <p:cNvCxnSpPr>
            <a:cxnSpLocks/>
          </p:cNvCxnSpPr>
          <p:nvPr/>
        </p:nvCxnSpPr>
        <p:spPr>
          <a:xfrm>
            <a:off x="3895493" y="4140820"/>
            <a:ext cx="5089783" cy="5258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10F6227-FBD6-0A46-9EB9-35FC1EF29DE0}"/>
              </a:ext>
            </a:extLst>
          </p:cNvPr>
          <p:cNvCxnSpPr>
            <a:cxnSpLocks/>
          </p:cNvCxnSpPr>
          <p:nvPr/>
        </p:nvCxnSpPr>
        <p:spPr>
          <a:xfrm flipV="1">
            <a:off x="3813717" y="5233639"/>
            <a:ext cx="5130292" cy="3026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FF2398-D6A9-2443-86E6-64F3A61DBB3B}"/>
              </a:ext>
            </a:extLst>
          </p:cNvPr>
          <p:cNvSpPr txBox="1"/>
          <p:nvPr/>
        </p:nvSpPr>
        <p:spPr>
          <a:xfrm>
            <a:off x="5113204" y="3689158"/>
            <a:ext cx="2531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This tells </a:t>
            </a:r>
            <a:r>
              <a:rPr lang="en-US" b="1" dirty="0" err="1">
                <a:solidFill>
                  <a:srgbClr val="FF0000"/>
                </a:solidFill>
              </a:rPr>
              <a:t>OpenMDAO</a:t>
            </a:r>
            <a:r>
              <a:rPr lang="en-US" b="1" dirty="0">
                <a:solidFill>
                  <a:srgbClr val="FF0000"/>
                </a:solidFill>
              </a:rPr>
              <a:t> which partials exist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FA2B44-7B6C-984C-B081-3432CC25A29E}"/>
              </a:ext>
            </a:extLst>
          </p:cNvPr>
          <p:cNvSpPr txBox="1"/>
          <p:nvPr/>
        </p:nvSpPr>
        <p:spPr>
          <a:xfrm>
            <a:off x="5201862" y="5402156"/>
            <a:ext cx="25313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This tells </a:t>
            </a:r>
            <a:r>
              <a:rPr lang="en-US" b="1" dirty="0" err="1">
                <a:solidFill>
                  <a:srgbClr val="FF0000"/>
                </a:solidFill>
              </a:rPr>
              <a:t>OpenMDAO</a:t>
            </a:r>
            <a:r>
              <a:rPr lang="en-US" b="1" dirty="0">
                <a:solidFill>
                  <a:srgbClr val="FF0000"/>
                </a:solidFill>
              </a:rPr>
              <a:t> the actual values of the partials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33632E-FCB0-4E1A-8460-2FD4F4883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080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</a:t>
            </a:r>
            <a:r>
              <a:rPr lang="en-US"/>
              <a:t># 1 : </a:t>
            </a:r>
            <a:r>
              <a:rPr lang="en-US" dirty="0"/>
              <a:t>Aircraft Sizing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3DCBB2-80B0-4CC0-8982-784FD25C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832"/>
            <a:ext cx="5562600" cy="47510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Next, we will “size” an electric aircraft for desired range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2400" dirty="0"/>
              <a:t>Open </a:t>
            </a:r>
            <a:r>
              <a:rPr lang="en-US" sz="2400" i="1" dirty="0"/>
              <a:t>lab_1_template.py </a:t>
            </a:r>
            <a:r>
              <a:rPr lang="en-US" sz="2400" dirty="0"/>
              <a:t>in a text editor or IDE and rename lab_1.py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Check the model by building an N2 diagram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This system is implicit (because it has a cycle) but has no implicit components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38D98-3118-417C-93AB-1B702D00A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140" y="1754079"/>
            <a:ext cx="5449604" cy="407578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27A3D6-93D5-4A35-B5F2-4C2909163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97097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# 1 : Aircraft Sizing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3DCBB2-80B0-4CC0-8982-784FD25C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16832"/>
            <a:ext cx="11198469" cy="5262148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Run the model as-is using NLBGS (</a:t>
            </a:r>
            <a:r>
              <a:rPr lang="en-US" sz="3200" i="1" dirty="0"/>
              <a:t>python lab_1.</a:t>
            </a:r>
            <a:r>
              <a:rPr lang="en-US" sz="3200" i="1"/>
              <a:t>py</a:t>
            </a:r>
            <a:r>
              <a:rPr lang="en-US" sz="3200"/>
              <a:t>)</a:t>
            </a:r>
          </a:p>
          <a:p>
            <a:pPr lvl="1"/>
            <a:r>
              <a:rPr lang="en-US" sz="2800"/>
              <a:t>The numbers that print out are the absolute and relative residuals</a:t>
            </a:r>
            <a:br>
              <a:rPr lang="en-US" sz="2800" dirty="0"/>
            </a:br>
            <a:endParaRPr lang="en-US" sz="2800" dirty="0"/>
          </a:p>
          <a:p>
            <a:r>
              <a:rPr lang="en-US" sz="3200" dirty="0"/>
              <a:t>Change the empty weight fraction to 0.55 </a:t>
            </a:r>
          </a:p>
          <a:p>
            <a:pPr lvl="1"/>
            <a:r>
              <a:rPr lang="en-US" sz="2800" dirty="0"/>
              <a:t>check out the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ExecComp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200" dirty="0"/>
              <a:t>Try using the Newton solver (~ </a:t>
            </a:r>
            <a:r>
              <a:rPr lang="en-US" sz="3200"/>
              <a:t>Line 124). </a:t>
            </a:r>
            <a:r>
              <a:rPr lang="en-US" sz="3200" dirty="0"/>
              <a:t>What happens?</a:t>
            </a:r>
          </a:p>
          <a:p>
            <a:pPr lvl="1"/>
            <a:r>
              <a:rPr lang="en-US" sz="2800" dirty="0"/>
              <a:t>Check your partial derivatives (~ </a:t>
            </a:r>
            <a:r>
              <a:rPr lang="en-US" sz="2800"/>
              <a:t>Line 173)</a:t>
            </a:r>
            <a:endParaRPr lang="en-US" sz="2800" dirty="0"/>
          </a:p>
          <a:p>
            <a:pPr lvl="1"/>
            <a:r>
              <a:rPr lang="en-US" sz="2800" dirty="0"/>
              <a:t>Fix the partial derivatives of the incorrect components</a:t>
            </a:r>
          </a:p>
          <a:p>
            <a:pPr lvl="1"/>
            <a:r>
              <a:rPr lang="en-US" sz="2800" dirty="0"/>
              <a:t>Which solver uses fewer iterations?</a:t>
            </a:r>
            <a:br>
              <a:rPr lang="en-US" sz="2800" dirty="0"/>
            </a:br>
            <a:endParaRPr lang="en-US" sz="2800" dirty="0"/>
          </a:p>
          <a:p>
            <a:r>
              <a:rPr lang="en-US" sz="3200" dirty="0"/>
              <a:t>Print all the inputs and outputs (~ </a:t>
            </a:r>
            <a:r>
              <a:rPr lang="en-US" sz="3200"/>
              <a:t>Line 178, 179)</a:t>
            </a:r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94E8B6-148C-4DA0-8F55-6925F604A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46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OpenMDAO is a reasonable choice for a wide array of MDAO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1392" cy="4351338"/>
          </a:xfrm>
        </p:spPr>
        <p:txBody>
          <a:bodyPr>
            <a:normAutofit/>
          </a:bodyPr>
          <a:lstStyle/>
          <a:p>
            <a:r>
              <a:rPr lang="en-US" sz="3200" dirty="0"/>
              <a:t>High-fidelity aeropropulsive optimization with RANS and CEA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73494E-C8E3-DC40-A128-A9A838933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592" y="1825625"/>
            <a:ext cx="5063473" cy="284904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ED6C1-2465-4EE0-9EF3-C8351601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C20A50-A4D5-4062-B275-5C83FE33E61C}"/>
              </a:ext>
            </a:extLst>
          </p:cNvPr>
          <p:cNvSpPr/>
          <p:nvPr/>
        </p:nvSpPr>
        <p:spPr>
          <a:xfrm>
            <a:off x="7063823" y="4702093"/>
            <a:ext cx="37550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Gray et al., 2018, AIAA Aviation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302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7880" y="0"/>
            <a:ext cx="10515600" cy="907415"/>
          </a:xfrm>
        </p:spPr>
        <p:txBody>
          <a:bodyPr>
            <a:normAutofit/>
          </a:bodyPr>
          <a:lstStyle/>
          <a:p>
            <a:r>
              <a:rPr lang="en-US"/>
              <a:t>check_partials output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3DCBB2-80B0-4CC0-8982-784FD25C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331" y="409354"/>
            <a:ext cx="11198469" cy="612955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050" dirty="0">
                <a:latin typeface="Lucida Console" panose="020B0609040504020204" pitchFamily="49" charset="0"/>
              </a:rPr>
              <a:t>-------------------------                                                                                                                                                   Component: </a:t>
            </a:r>
            <a:r>
              <a:rPr lang="en-US" sz="1050" dirty="0" err="1">
                <a:latin typeface="Lucida Console" panose="020B0609040504020204" pitchFamily="49" charset="0"/>
              </a:rPr>
              <a:t>ExecComp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oew</a:t>
            </a:r>
            <a:r>
              <a:rPr lang="en-US" sz="1050" dirty="0">
                <a:latin typeface="Lucida Console" panose="020B0609040504020204" pitchFamily="49" charset="0"/>
              </a:rPr>
              <a:t>'                                                                                                                                                   -------------------------                                                                                                                                                   '&lt;output&gt;'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'&lt;variable&gt;' | </a:t>
            </a:r>
            <a:r>
              <a:rPr lang="en-US" sz="1050" dirty="0" err="1">
                <a:latin typeface="Lucida Console" panose="020B0609040504020204" pitchFamily="49" charset="0"/>
              </a:rPr>
              <a:t>fwd</a:t>
            </a:r>
            <a:r>
              <a:rPr lang="en-US" sz="1050" dirty="0">
                <a:latin typeface="Lucida Console" panose="020B0609040504020204" pitchFamily="49" charset="0"/>
              </a:rPr>
              <a:t> mag.   | check mag. | a(</a:t>
            </a:r>
            <a:r>
              <a:rPr lang="en-US" sz="1050" dirty="0" err="1">
                <a:latin typeface="Lucida Console" panose="020B0609040504020204" pitchFamily="49" charset="0"/>
              </a:rPr>
              <a:t>fwd-chk</a:t>
            </a:r>
            <a:r>
              <a:rPr lang="en-US" sz="1050" dirty="0">
                <a:latin typeface="Lucida Console" panose="020B0609040504020204" pitchFamily="49" charset="0"/>
              </a:rPr>
              <a:t>) | r(</a:t>
            </a:r>
            <a:r>
              <a:rPr lang="en-US" sz="1050" dirty="0" err="1">
                <a:latin typeface="Lucida Console" panose="020B0609040504020204" pitchFamily="49" charset="0"/>
              </a:rPr>
              <a:t>fwd-chk</a:t>
            </a:r>
            <a:r>
              <a:rPr lang="en-US" sz="1050" dirty="0">
                <a:latin typeface="Lucida Console" panose="020B0609040504020204" pitchFamily="49" charset="0"/>
              </a:rPr>
              <a:t>)                                                                                             -------------------------------------------------------------------------------                                                                                                                                                                                                                                                                         '</a:t>
            </a:r>
            <a:r>
              <a:rPr lang="en-US" sz="1050" dirty="0" err="1">
                <a:latin typeface="Lucida Console" panose="020B0609040504020204" pitchFamily="49" charset="0"/>
              </a:rPr>
              <a:t>W_empty</a:t>
            </a:r>
            <a:r>
              <a:rPr lang="en-US" sz="1050" dirty="0">
                <a:latin typeface="Lucida Console" panose="020B0609040504020204" pitchFamily="49" charset="0"/>
              </a:rPr>
              <a:t>' 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'TOW'        | 6.0000e-01 | 6.0000e-01 | 2.3842e-08 | 3.9736e-08                                                                                             ------------------------------------                                                                                                                                        Component: </a:t>
            </a:r>
            <a:r>
              <a:rPr lang="en-US" sz="1050" dirty="0" err="1">
                <a:latin typeface="Lucida Console" panose="020B0609040504020204" pitchFamily="49" charset="0"/>
              </a:rPr>
              <a:t>BatteryWeight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batterywt</a:t>
            </a:r>
            <a:r>
              <a:rPr lang="en-US" sz="1050" dirty="0">
                <a:latin typeface="Lucida Console" panose="020B0609040504020204" pitchFamily="49" charset="0"/>
              </a:rPr>
              <a:t>'                                                                                                                                        ------------------------------------                                                                                                                                        '&lt;output&gt;' 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'&lt;variable&gt;'    | </a:t>
            </a:r>
            <a:r>
              <a:rPr lang="en-US" sz="1050" dirty="0" err="1">
                <a:latin typeface="Lucida Console" panose="020B0609040504020204" pitchFamily="49" charset="0"/>
              </a:rPr>
              <a:t>fwd</a:t>
            </a:r>
            <a:r>
              <a:rPr lang="en-US" sz="1050" dirty="0">
                <a:latin typeface="Lucida Console" panose="020B0609040504020204" pitchFamily="49" charset="0"/>
              </a:rPr>
              <a:t> mag.   | check mag. | a(</a:t>
            </a:r>
            <a:r>
              <a:rPr lang="en-US" sz="1050" dirty="0" err="1">
                <a:latin typeface="Lucida Console" panose="020B0609040504020204" pitchFamily="49" charset="0"/>
              </a:rPr>
              <a:t>fwd-chk</a:t>
            </a:r>
            <a:r>
              <a:rPr lang="en-US" sz="1050" dirty="0">
                <a:latin typeface="Lucida Console" panose="020B0609040504020204" pitchFamily="49" charset="0"/>
              </a:rPr>
              <a:t>) | r(</a:t>
            </a:r>
            <a:r>
              <a:rPr lang="en-US" sz="1050" dirty="0" err="1">
                <a:latin typeface="Lucida Console" panose="020B0609040504020204" pitchFamily="49" charset="0"/>
              </a:rPr>
              <a:t>fwd-chk</a:t>
            </a:r>
            <a:r>
              <a:rPr lang="en-US" sz="1050" dirty="0">
                <a:latin typeface="Lucida Console" panose="020B0609040504020204" pitchFamily="49" charset="0"/>
              </a:rPr>
              <a:t>)                                                                                         -----------------------------------------------------------------------------------                                                                                                                                                                                                                                                                     '</a:t>
            </a:r>
            <a:r>
              <a:rPr lang="en-US" sz="1050" dirty="0" err="1">
                <a:latin typeface="Lucida Console" panose="020B0609040504020204" pitchFamily="49" charset="0"/>
              </a:rPr>
              <a:t>W_battery</a:t>
            </a:r>
            <a:r>
              <a:rPr lang="en-US" sz="1050" dirty="0">
                <a:latin typeface="Lucida Console" panose="020B0609040504020204" pitchFamily="49" charset="0"/>
              </a:rPr>
              <a:t>'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LoverD</a:t>
            </a:r>
            <a:r>
              <a:rPr lang="en-US" sz="1050" dirty="0">
                <a:latin typeface="Lucida Console" panose="020B0609040504020204" pitchFamily="49" charset="0"/>
              </a:rPr>
              <a:t>'        | 0.0000e+00 | 9.6353e+01 | 9.6353e+01 | 1.0000e+00 &gt;ABS_TOL &gt;REL_TOL                                                                       '</a:t>
            </a:r>
            <a:r>
              <a:rPr lang="en-US" sz="1050" dirty="0" err="1">
                <a:latin typeface="Lucida Console" panose="020B0609040504020204" pitchFamily="49" charset="0"/>
              </a:rPr>
              <a:t>W_battery</a:t>
            </a:r>
            <a:r>
              <a:rPr lang="en-US" sz="1050" dirty="0">
                <a:latin typeface="Lucida Console" panose="020B0609040504020204" pitchFamily="49" charset="0"/>
              </a:rPr>
              <a:t>'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'TOW'           | 0.0000e+00 | 3.2118e-01 | 3.2118e-01 | 1.0000e+00 &gt;ABS_TOL &gt;REL_TOL                                                                       '</a:t>
            </a:r>
            <a:r>
              <a:rPr lang="en-US" sz="1050" dirty="0" err="1">
                <a:latin typeface="Lucida Console" panose="020B0609040504020204" pitchFamily="49" charset="0"/>
              </a:rPr>
              <a:t>W_battery</a:t>
            </a:r>
            <a:r>
              <a:rPr lang="en-US" sz="1050" dirty="0">
                <a:latin typeface="Lucida Console" panose="020B0609040504020204" pitchFamily="49" charset="0"/>
              </a:rPr>
              <a:t>'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eta_electric</a:t>
            </a:r>
            <a:r>
              <a:rPr lang="en-US" sz="1050" dirty="0">
                <a:latin typeface="Lucida Console" panose="020B0609040504020204" pitchFamily="49" charset="0"/>
              </a:rPr>
              <a:t>'  | 0.0000e+00 | 2.0946e+03 | 2.0946e+03 | 1.0000e+00 &gt;ABS_TOL &gt;REL_TOL                                                                       '</a:t>
            </a:r>
            <a:r>
              <a:rPr lang="en-US" sz="1050" dirty="0" err="1">
                <a:latin typeface="Lucida Console" panose="020B0609040504020204" pitchFamily="49" charset="0"/>
              </a:rPr>
              <a:t>W_battery</a:t>
            </a:r>
            <a:r>
              <a:rPr lang="en-US" sz="1050" dirty="0">
                <a:latin typeface="Lucida Console" panose="020B0609040504020204" pitchFamily="49" charset="0"/>
              </a:rPr>
              <a:t>'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eta_prop</a:t>
            </a:r>
            <a:r>
              <a:rPr lang="en-US" sz="1050" dirty="0">
                <a:latin typeface="Lucida Console" panose="020B0609040504020204" pitchFamily="49" charset="0"/>
              </a:rPr>
              <a:t>'      | 0.0000e+00 | 2.3218e+03 | 2.3218e+03 | 1.0000e+00 &gt;ABS_TOL &gt;REL_TOL                                                                       '</a:t>
            </a:r>
            <a:r>
              <a:rPr lang="en-US" sz="1050" dirty="0" err="1">
                <a:latin typeface="Lucida Console" panose="020B0609040504020204" pitchFamily="49" charset="0"/>
              </a:rPr>
              <a:t>W_battery</a:t>
            </a:r>
            <a:r>
              <a:rPr lang="en-US" sz="1050" dirty="0">
                <a:latin typeface="Lucida Console" panose="020B0609040504020204" pitchFamily="49" charset="0"/>
              </a:rPr>
              <a:t>'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range_desired</a:t>
            </a:r>
            <a:r>
              <a:rPr lang="en-US" sz="1050" dirty="0">
                <a:latin typeface="Lucida Console" panose="020B0609040504020204" pitchFamily="49" charset="0"/>
              </a:rPr>
              <a:t>' | 0.0000e+00 | 1.2847e+01 | 1.2847e+01 | 1.0000e+00 &gt;ABS_TOL &gt;REL_TOL                                                                       '</a:t>
            </a:r>
            <a:r>
              <a:rPr lang="en-US" sz="1050" dirty="0" err="1">
                <a:latin typeface="Lucida Console" panose="020B0609040504020204" pitchFamily="49" charset="0"/>
              </a:rPr>
              <a:t>W_battery</a:t>
            </a:r>
            <a:r>
              <a:rPr lang="en-US" sz="1050" dirty="0">
                <a:latin typeface="Lucida Console" panose="020B0609040504020204" pitchFamily="49" charset="0"/>
              </a:rPr>
              <a:t>'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spec_energy</a:t>
            </a:r>
            <a:r>
              <a:rPr lang="en-US" sz="1050" dirty="0">
                <a:latin typeface="Lucida Console" panose="020B0609040504020204" pitchFamily="49" charset="0"/>
              </a:rPr>
              <a:t>'   | 0.0000e+00 | 6.4235e+00 | 6.4235e+00 | 1.0000e+00 &gt;ABS_TOL &gt;REL_TOL                                                                       ----------------------------                                                                                                                                                Component: </a:t>
            </a:r>
            <a:r>
              <a:rPr lang="en-US" sz="1050" dirty="0" err="1">
                <a:latin typeface="Lucida Console" panose="020B0609040504020204" pitchFamily="49" charset="0"/>
              </a:rPr>
              <a:t>WeightBuild</a:t>
            </a:r>
            <a:r>
              <a:rPr lang="en-US" sz="1050" dirty="0">
                <a:latin typeface="Lucida Console" panose="020B0609040504020204" pitchFamily="49" charset="0"/>
              </a:rPr>
              <a:t> 'tow'                                                                                                                                                ----------------------------                                                                                                                                                '&lt;output&gt;'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'&lt;variable&gt;' | </a:t>
            </a:r>
            <a:r>
              <a:rPr lang="en-US" sz="1050" dirty="0" err="1">
                <a:latin typeface="Lucida Console" panose="020B0609040504020204" pitchFamily="49" charset="0"/>
              </a:rPr>
              <a:t>fwd</a:t>
            </a:r>
            <a:r>
              <a:rPr lang="en-US" sz="1050" dirty="0">
                <a:latin typeface="Lucida Console" panose="020B0609040504020204" pitchFamily="49" charset="0"/>
              </a:rPr>
              <a:t> mag.   | check mag. | a(</a:t>
            </a:r>
            <a:r>
              <a:rPr lang="en-US" sz="1050" dirty="0" err="1">
                <a:latin typeface="Lucida Console" panose="020B0609040504020204" pitchFamily="49" charset="0"/>
              </a:rPr>
              <a:t>fwd-chk</a:t>
            </a:r>
            <a:r>
              <a:rPr lang="en-US" sz="1050" dirty="0">
                <a:latin typeface="Lucida Console" panose="020B0609040504020204" pitchFamily="49" charset="0"/>
              </a:rPr>
              <a:t>) | r(</a:t>
            </a:r>
            <a:r>
              <a:rPr lang="en-US" sz="1050" dirty="0" err="1">
                <a:latin typeface="Lucida Console" panose="020B0609040504020204" pitchFamily="49" charset="0"/>
              </a:rPr>
              <a:t>fwd-chk</a:t>
            </a:r>
            <a:r>
              <a:rPr lang="en-US" sz="1050" dirty="0">
                <a:latin typeface="Lucida Console" panose="020B0609040504020204" pitchFamily="49" charset="0"/>
              </a:rPr>
              <a:t>)                                                                                             -------------------------------------------------------------------------------                                                                                                                                                                                                                                                                         'TOW'     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W_battery</a:t>
            </a:r>
            <a:r>
              <a:rPr lang="en-US" sz="1050" dirty="0">
                <a:latin typeface="Lucida Console" panose="020B0609040504020204" pitchFamily="49" charset="0"/>
              </a:rPr>
              <a:t>'  | 7.5000e+01 | 1.0000e+00 | 7.6000e+01 | 7.6000e+01 &gt;ABS_TOL &gt;REL_TOL                                                                           'TOW'     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W_empty</a:t>
            </a:r>
            <a:r>
              <a:rPr lang="en-US" sz="1050" dirty="0">
                <a:latin typeface="Lucida Console" panose="020B0609040504020204" pitchFamily="49" charset="0"/>
              </a:rPr>
              <a:t>'    | 7.5000e+01 | 1.0000e+00 | 7.6000e+01 | 7.6000e+01 &gt;ABS_TOL &gt;REL_TOL                                                                           'TOW'     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W_payload</a:t>
            </a:r>
            <a:r>
              <a:rPr lang="en-US" sz="1050" dirty="0">
                <a:latin typeface="Lucida Console" panose="020B0609040504020204" pitchFamily="49" charset="0"/>
              </a:rPr>
              <a:t>'  | 7.5000e+01 | 1.0000e+00 | 7.6000e+01 | 7.6000e+01 &gt;ABS_TOL &gt;REL_TOL                                                                                                                                                                                                                                                       ###########################################################                                                                                                                 Sub Jacobian with Largest Relative Error: </a:t>
            </a:r>
            <a:r>
              <a:rPr lang="en-US" sz="1050" dirty="0" err="1">
                <a:latin typeface="Lucida Console" panose="020B0609040504020204" pitchFamily="49" charset="0"/>
              </a:rPr>
              <a:t>WeightBuild</a:t>
            </a:r>
            <a:r>
              <a:rPr lang="en-US" sz="1050" dirty="0">
                <a:latin typeface="Lucida Console" panose="020B0609040504020204" pitchFamily="49" charset="0"/>
              </a:rPr>
              <a:t> 'tow'                                                                                                                 ###########################################################                                                                                                                 '&lt;output&gt;'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'&lt;variable&gt;' | </a:t>
            </a:r>
            <a:r>
              <a:rPr lang="en-US" sz="1050" dirty="0" err="1">
                <a:latin typeface="Lucida Console" panose="020B0609040504020204" pitchFamily="49" charset="0"/>
              </a:rPr>
              <a:t>fwd</a:t>
            </a:r>
            <a:r>
              <a:rPr lang="en-US" sz="1050" dirty="0">
                <a:latin typeface="Lucida Console" panose="020B0609040504020204" pitchFamily="49" charset="0"/>
              </a:rPr>
              <a:t> mag.   | check mag. | a(</a:t>
            </a:r>
            <a:r>
              <a:rPr lang="en-US" sz="1050" dirty="0" err="1">
                <a:latin typeface="Lucida Console" panose="020B0609040504020204" pitchFamily="49" charset="0"/>
              </a:rPr>
              <a:t>fwd-chk</a:t>
            </a:r>
            <a:r>
              <a:rPr lang="en-US" sz="1050" dirty="0">
                <a:latin typeface="Lucida Console" panose="020B0609040504020204" pitchFamily="49" charset="0"/>
              </a:rPr>
              <a:t>) | r(</a:t>
            </a:r>
            <a:r>
              <a:rPr lang="en-US" sz="1050" dirty="0" err="1">
                <a:latin typeface="Lucida Console" panose="020B0609040504020204" pitchFamily="49" charset="0"/>
              </a:rPr>
              <a:t>fwd-chk</a:t>
            </a:r>
            <a:r>
              <a:rPr lang="en-US" sz="1050" dirty="0">
                <a:latin typeface="Lucida Console" panose="020B0609040504020204" pitchFamily="49" charset="0"/>
              </a:rPr>
              <a:t>)                                                                                             -------------------------------------------------------------------------------                                                                                             'TOW'      </a:t>
            </a:r>
            <a:r>
              <a:rPr lang="en-US" sz="1050" dirty="0" err="1">
                <a:latin typeface="Lucida Console" panose="020B0609040504020204" pitchFamily="49" charset="0"/>
              </a:rPr>
              <a:t>wrt</a:t>
            </a:r>
            <a:r>
              <a:rPr lang="en-US" sz="1050" dirty="0">
                <a:latin typeface="Lucida Console" panose="020B0609040504020204" pitchFamily="49" charset="0"/>
              </a:rPr>
              <a:t> '</a:t>
            </a:r>
            <a:r>
              <a:rPr lang="en-US" sz="1050" dirty="0" err="1">
                <a:latin typeface="Lucida Console" panose="020B0609040504020204" pitchFamily="49" charset="0"/>
              </a:rPr>
              <a:t>W_battery</a:t>
            </a:r>
            <a:r>
              <a:rPr lang="en-US" sz="1050" dirty="0">
                <a:latin typeface="Lucida Console" panose="020B0609040504020204" pitchFamily="49" charset="0"/>
              </a:rPr>
              <a:t>'  | 7.5000e+01 | 1.0000e+00 | 7.6000e+01 | 7.6000e+01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94E8B6-148C-4DA0-8F55-6925F604A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07789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# 1 : </a:t>
            </a:r>
            <a:r>
              <a:rPr lang="en-US"/>
              <a:t>Aircraft Sizing continued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3DCBB2-80B0-4CC0-8982-784FD25C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33" y="1741854"/>
            <a:ext cx="6682458" cy="4751021"/>
          </a:xfrm>
        </p:spPr>
        <p:txBody>
          <a:bodyPr>
            <a:normAutofit/>
          </a:bodyPr>
          <a:lstStyle/>
          <a:p>
            <a:r>
              <a:rPr lang="en-US" dirty="0"/>
              <a:t>Switch back to the Gauss-Seidel solver</a:t>
            </a:r>
          </a:p>
          <a:p>
            <a:r>
              <a:rPr lang="en-US" dirty="0"/>
              <a:t>Switch to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WeightBuildImplicit</a:t>
            </a:r>
            <a:r>
              <a:rPr lang="en-US" dirty="0"/>
              <a:t> component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solves for TOW by forcing design range equal to analyzed range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What happens when you run the model? Why?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Try the Newton solver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85CA7C-E2C4-A94B-A8B8-824CDC1F8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791" y="1690688"/>
            <a:ext cx="5181600" cy="38735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F08C92-79E7-4413-8877-F20E4B1BF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1264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0853A-EA2D-8346-B285-0034721AE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with and </a:t>
            </a:r>
            <a:br>
              <a:rPr lang="en-US" dirty="0"/>
            </a:br>
            <a:r>
              <a:rPr lang="en-US" dirty="0"/>
              <a:t>without analytic derivatives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80E80-610A-E444-87B7-0A365976E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level introduction to different methods of computing derivatives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Lab 2: Optimization of a FEM for a cantilever beam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9F495-1679-E846-9D4E-158E2DCCE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20496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659" y="65943"/>
            <a:ext cx="10515600" cy="1325563"/>
          </a:xfrm>
        </p:spPr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1D90E9-7FBE-42DA-A5A9-7CAAE9A48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659" y="1601786"/>
            <a:ext cx="4956425" cy="48459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OpenMDAO is capable of evaluating DOEs just like </a:t>
            </a:r>
            <a:r>
              <a:rPr lang="en-US" dirty="0" err="1"/>
              <a:t>ModelCenter</a:t>
            </a:r>
            <a:r>
              <a:rPr lang="en-US" dirty="0"/>
              <a:t>, but…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r>
              <a:rPr lang="en-US" dirty="0"/>
              <a:t>Gradient based optimization is A LOT faster!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So we need </a:t>
            </a:r>
            <a:r>
              <a:rPr lang="en-US" b="1" dirty="0"/>
              <a:t>total derivatives </a:t>
            </a:r>
            <a:r>
              <a:rPr lang="en-US" dirty="0"/>
              <a:t>across the whole model: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A4B698-B7ED-4F37-9DAE-BA3E9A53B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9260" y="1601787"/>
            <a:ext cx="1619250" cy="81915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D32B720-309C-6D4B-812F-08312F2EACDA}"/>
              </a:ext>
            </a:extLst>
          </p:cNvPr>
          <p:cNvGrpSpPr/>
          <p:nvPr/>
        </p:nvGrpSpPr>
        <p:grpSpPr>
          <a:xfrm>
            <a:off x="5629836" y="76613"/>
            <a:ext cx="4887330" cy="4589998"/>
            <a:chOff x="5371930" y="76613"/>
            <a:chExt cx="4887330" cy="458999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BAB973E-814B-AC45-96C1-2C63B5D4B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7874" y="76613"/>
              <a:ext cx="3845674" cy="4589998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4839448-EC2E-884F-846F-1567225FB42D}"/>
                </a:ext>
              </a:extLst>
            </p:cNvPr>
            <p:cNvCxnSpPr/>
            <p:nvPr/>
          </p:nvCxnSpPr>
          <p:spPr>
            <a:xfrm>
              <a:off x="9710620" y="1995243"/>
              <a:ext cx="548640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0E69CA-07AF-0C4B-814B-6280BBE2DC84}"/>
                </a:ext>
              </a:extLst>
            </p:cNvPr>
            <p:cNvSpPr/>
            <p:nvPr/>
          </p:nvSpPr>
          <p:spPr>
            <a:xfrm>
              <a:off x="5371930" y="105511"/>
              <a:ext cx="4123762" cy="4391758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470FAD2-AF52-E845-97D2-68C3E1B9F158}"/>
              </a:ext>
            </a:extLst>
          </p:cNvPr>
          <p:cNvGrpSpPr/>
          <p:nvPr/>
        </p:nvGrpSpPr>
        <p:grpSpPr>
          <a:xfrm>
            <a:off x="5734777" y="4914171"/>
            <a:ext cx="2862404" cy="1832373"/>
            <a:chOff x="5098840" y="4903266"/>
            <a:chExt cx="2862404" cy="183237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89DCC74-57D4-46EF-8E3B-DFF087226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98840" y="4903266"/>
              <a:ext cx="1981200" cy="1809750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D0C4D90-AF1B-F541-8AE1-CF8CCABBD188}"/>
                </a:ext>
              </a:extLst>
            </p:cNvPr>
            <p:cNvSpPr/>
            <p:nvPr/>
          </p:nvSpPr>
          <p:spPr>
            <a:xfrm>
              <a:off x="5186470" y="5028466"/>
              <a:ext cx="1893570" cy="1707173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580CC0-29B1-6B4C-A6B5-14D499086870}"/>
                </a:ext>
              </a:extLst>
            </p:cNvPr>
            <p:cNvSpPr txBox="1"/>
            <p:nvPr/>
          </p:nvSpPr>
          <p:spPr>
            <a:xfrm>
              <a:off x="7420711" y="5603634"/>
              <a:ext cx="54053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srgbClr val="FF0000"/>
                  </a:solidFill>
                </a:rPr>
                <a:t>??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4B3D5A-8BE9-42F3-A638-DD3E79E42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4047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638CDDE-3180-436F-B081-951FB088E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005" y="1581977"/>
            <a:ext cx="5765571" cy="48830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difference </a:t>
            </a:r>
            <a:r>
              <a:rPr lang="en-US"/>
              <a:t>is easy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5E04AD-E361-4BA8-8D4D-7C7F0B016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29" y="2143150"/>
            <a:ext cx="5981700" cy="10572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3C0DE1-0C52-441A-9B3F-F6C5A1C21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84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DF558F7-420A-4B97-B28A-4A43DF863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984" y="4692106"/>
            <a:ext cx="4828684" cy="114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99909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difference is easy, but…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1D90E9-7FBE-42DA-A5A9-7CAAE9A48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04692" cy="4351338"/>
          </a:xfrm>
        </p:spPr>
        <p:txBody>
          <a:bodyPr/>
          <a:lstStyle/>
          <a:p>
            <a:r>
              <a:rPr lang="en-US" dirty="0"/>
              <a:t>Treats your model as a </a:t>
            </a:r>
            <a:br>
              <a:rPr lang="en-US" dirty="0"/>
            </a:br>
            <a:r>
              <a:rPr lang="en-US" dirty="0"/>
              <a:t>black-box</a:t>
            </a:r>
            <a:br>
              <a:rPr lang="en-US" dirty="0"/>
            </a:br>
            <a:endParaRPr lang="en-US" dirty="0"/>
          </a:p>
          <a:p>
            <a:r>
              <a:rPr lang="en-US" dirty="0"/>
              <a:t>Expensive </a:t>
            </a:r>
            <a:br>
              <a:rPr lang="en-US" dirty="0"/>
            </a:br>
            <a:endParaRPr lang="en-US" dirty="0"/>
          </a:p>
          <a:p>
            <a:r>
              <a:rPr lang="en-US" dirty="0"/>
              <a:t>Accuracy can be bad, especially close to the optimal point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5E04AD-E361-4BA8-8D4D-7C7F0B016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270" y="5656342"/>
            <a:ext cx="5981700" cy="105727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DC0365B1-2FF6-1C4B-ABDD-F7849946E241}"/>
              </a:ext>
            </a:extLst>
          </p:cNvPr>
          <p:cNvGrpSpPr/>
          <p:nvPr/>
        </p:nvGrpSpPr>
        <p:grpSpPr>
          <a:xfrm>
            <a:off x="6322650" y="1594982"/>
            <a:ext cx="5522742" cy="4589998"/>
            <a:chOff x="6322650" y="1594982"/>
            <a:chExt cx="5522742" cy="458999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B589E95-70AD-1C42-BBCD-FD3559824BC6}"/>
                </a:ext>
              </a:extLst>
            </p:cNvPr>
            <p:cNvGrpSpPr/>
            <p:nvPr/>
          </p:nvGrpSpPr>
          <p:grpSpPr>
            <a:xfrm>
              <a:off x="7163914" y="1594982"/>
              <a:ext cx="3845674" cy="4589998"/>
              <a:chOff x="5497874" y="76613"/>
              <a:chExt cx="3845674" cy="4589998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046F6E28-F2C8-8F41-A06D-B86FC7D6DC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97874" y="76613"/>
                <a:ext cx="3845674" cy="4589998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5CE97C9-22A5-314B-A8C5-F409F5241BD2}"/>
                  </a:ext>
                </a:extLst>
              </p:cNvPr>
              <p:cNvSpPr/>
              <p:nvPr/>
            </p:nvSpPr>
            <p:spPr>
              <a:xfrm>
                <a:off x="5613991" y="755908"/>
                <a:ext cx="2766646" cy="3493478"/>
              </a:xfrm>
              <a:prstGeom prst="rect">
                <a:avLst/>
              </a:prstGeom>
              <a:solidFill>
                <a:schemeClr val="tx1">
                  <a:alpha val="93000"/>
                </a:schemeClr>
              </a:solidFill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1AA873-0EE1-F148-A671-E39A28B44ED6}"/>
                </a:ext>
              </a:extLst>
            </p:cNvPr>
            <p:cNvGrpSpPr/>
            <p:nvPr/>
          </p:nvGrpSpPr>
          <p:grpSpPr>
            <a:xfrm>
              <a:off x="6322650" y="1825625"/>
              <a:ext cx="548640" cy="298572"/>
              <a:chOff x="6322650" y="1825625"/>
              <a:chExt cx="548640" cy="298572"/>
            </a:xfrm>
          </p:grpSpPr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35966154-0A50-F04F-8B41-55D739426F29}"/>
                  </a:ext>
                </a:extLst>
              </p:cNvPr>
              <p:cNvCxnSpPr/>
              <p:nvPr/>
            </p:nvCxnSpPr>
            <p:spPr>
              <a:xfrm>
                <a:off x="6322650" y="1825625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8A41A4E8-8CD8-C64D-BC16-F3B2F7C078BC}"/>
                  </a:ext>
                </a:extLst>
              </p:cNvPr>
              <p:cNvCxnSpPr/>
              <p:nvPr/>
            </p:nvCxnSpPr>
            <p:spPr>
              <a:xfrm>
                <a:off x="6322650" y="1971797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CEA04E79-5DDA-2D48-8FEE-D8076B858073}"/>
                  </a:ext>
                </a:extLst>
              </p:cNvPr>
              <p:cNvCxnSpPr/>
              <p:nvPr/>
            </p:nvCxnSpPr>
            <p:spPr>
              <a:xfrm>
                <a:off x="6322650" y="2124197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0F52EB6-B9DD-5443-A6CC-3DE4BA0DCC7A}"/>
                </a:ext>
              </a:extLst>
            </p:cNvPr>
            <p:cNvGrpSpPr/>
            <p:nvPr/>
          </p:nvGrpSpPr>
          <p:grpSpPr>
            <a:xfrm>
              <a:off x="11296752" y="5087938"/>
              <a:ext cx="548640" cy="298572"/>
              <a:chOff x="6322650" y="1825625"/>
              <a:chExt cx="548640" cy="298572"/>
            </a:xfrm>
          </p:grpSpPr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60B580FC-AEF4-4341-83FC-76223733C7B2}"/>
                  </a:ext>
                </a:extLst>
              </p:cNvPr>
              <p:cNvCxnSpPr/>
              <p:nvPr/>
            </p:nvCxnSpPr>
            <p:spPr>
              <a:xfrm>
                <a:off x="6322650" y="1825625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42682DEC-2E53-4946-8DEB-0ED7EE90D1F1}"/>
                  </a:ext>
                </a:extLst>
              </p:cNvPr>
              <p:cNvCxnSpPr/>
              <p:nvPr/>
            </p:nvCxnSpPr>
            <p:spPr>
              <a:xfrm>
                <a:off x="6322650" y="1971797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7A9938BE-BD7A-6B40-BFFF-924DCA14C84A}"/>
                  </a:ext>
                </a:extLst>
              </p:cNvPr>
              <p:cNvCxnSpPr/>
              <p:nvPr/>
            </p:nvCxnSpPr>
            <p:spPr>
              <a:xfrm>
                <a:off x="6322650" y="2124197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3C0DE1-0C52-441A-9B3F-F6C5A1C21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8338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not a good idea to finite difference across solvers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B6A5149-F183-49AF-B2A9-6FE04023B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83362"/>
            <a:ext cx="10515600" cy="49017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dirty="0"/>
              <a:t>E. S. Hendricks and J. S. Gray, “</a:t>
            </a:r>
            <a:r>
              <a:rPr lang="en-US" sz="1400" b="1" dirty="0" err="1"/>
              <a:t>Pycycle</a:t>
            </a:r>
            <a:r>
              <a:rPr lang="en-US" sz="1400" b="1" dirty="0"/>
              <a:t>: a tool for efficient optimization of gas turbine engine cycles,” </a:t>
            </a:r>
            <a:r>
              <a:rPr lang="en-US" sz="1400" b="1" i="1" dirty="0"/>
              <a:t>Aerospace</a:t>
            </a:r>
            <a:r>
              <a:rPr lang="en-US" sz="1400" b="1" dirty="0"/>
              <a:t>, vol. 6, </a:t>
            </a:r>
            <a:r>
              <a:rPr lang="en-US" sz="1400" b="1" dirty="0" err="1"/>
              <a:t>iss</a:t>
            </a:r>
            <a:r>
              <a:rPr lang="en-US" sz="1400" b="1" dirty="0"/>
              <a:t>. 87, 2019. </a:t>
            </a:r>
          </a:p>
          <a:p>
            <a:pPr marL="0" indent="0">
              <a:buNone/>
            </a:pPr>
            <a:r>
              <a:rPr lang="en-US" sz="1400" dirty="0"/>
              <a:t>E. S. Hendricks, “A multi-level multi-design point approach for gas turbine cycle and turbine conceptual design,” PhD Thesis, 2017. </a:t>
            </a:r>
          </a:p>
          <a:p>
            <a:pPr marL="0" indent="0">
              <a:buNone/>
            </a:pPr>
            <a:r>
              <a:rPr lang="en-US" sz="1400" dirty="0"/>
              <a:t> J. S. Gray, T. A. Hearn, K. T. Moore, J. Hwang, J. Martins, and A. Ning, “Automatic Evaluation of Multidisciplinary Derivatives Using a Graph-Based Problem Formulation in </a:t>
            </a:r>
            <a:r>
              <a:rPr lang="en-US" sz="1400" dirty="0" err="1"/>
              <a:t>OpenMDAO</a:t>
            </a:r>
            <a:r>
              <a:rPr lang="en-US" sz="1400" dirty="0"/>
              <a:t>,” in </a:t>
            </a:r>
            <a:r>
              <a:rPr lang="en-US" sz="1400" i="1" dirty="0"/>
              <a:t>15th AIAA/ISSMO Multidisciplinary Analysis and Optimization Conference</a:t>
            </a:r>
            <a:r>
              <a:rPr lang="en-US" sz="1400" dirty="0"/>
              <a:t>, 2014. </a:t>
            </a:r>
          </a:p>
          <a:p>
            <a:pPr marL="0" indent="0">
              <a:buNone/>
            </a:pPr>
            <a:r>
              <a:rPr lang="en-US" sz="1400" dirty="0"/>
              <a:t>J. S. Gray, K. T. Moore, T. A. Hearn, and B. A. Naylor, “Standard Platform for Benchmarking Multidisciplinary Design Analysis and Optimization Architectures,” </a:t>
            </a:r>
            <a:r>
              <a:rPr lang="en-US" sz="1400" i="1" dirty="0"/>
              <a:t>AIAA Journal</a:t>
            </a:r>
            <a:r>
              <a:rPr lang="en-US" sz="1400" dirty="0"/>
              <a:t>, vol. 51, </a:t>
            </a:r>
            <a:r>
              <a:rPr lang="en-US" sz="1400" dirty="0" err="1"/>
              <a:t>iss</a:t>
            </a:r>
            <a:r>
              <a:rPr lang="en-US" sz="1400" dirty="0"/>
              <a:t>. 10, p. 2380–2394, 2013. </a:t>
            </a:r>
          </a:p>
          <a:p>
            <a:pPr marL="0" indent="0">
              <a:buNone/>
            </a:pPr>
            <a:r>
              <a:rPr lang="en-US" sz="1400" dirty="0"/>
              <a:t>C. Marriage and Martins, J. R. R. A.  “Reconfigurable Semi-Analytic Sensitivity Methods and MDO Architectures Within the </a:t>
            </a:r>
            <a:r>
              <a:rPr lang="el-GR" sz="1400" dirty="0"/>
              <a:t>π</a:t>
            </a:r>
            <a:r>
              <a:rPr lang="en-US" sz="1400" dirty="0"/>
              <a:t>MDO Framework”, in </a:t>
            </a:r>
            <a:r>
              <a:rPr lang="en-US" sz="1400" i="1" dirty="0"/>
              <a:t>Proceedings of the 12th AIAA/ISSMO Multidisciplinary Analysis and Optimization Conference</a:t>
            </a:r>
            <a:r>
              <a:rPr lang="en-US" sz="1400" dirty="0"/>
              <a:t>, Victoria, BC, 2008.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06E10F-B364-4E47-A0ED-1D466A42D7D7}"/>
              </a:ext>
            </a:extLst>
          </p:cNvPr>
          <p:cNvSpPr txBox="1"/>
          <p:nvPr/>
        </p:nvSpPr>
        <p:spPr>
          <a:xfrm>
            <a:off x="838200" y="1837225"/>
            <a:ext cx="756162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Seriously… don’t do this unless you really have to.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It’s expensive (make your solver tolerances really tight)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It’s inaccurate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It will probably make your optimization converge slowly!</a:t>
            </a:r>
          </a:p>
          <a:p>
            <a:endParaRPr lang="en-US" sz="2400" dirty="0"/>
          </a:p>
          <a:p>
            <a:r>
              <a:rPr lang="en-US" sz="2400" dirty="0"/>
              <a:t>Lots of papers on this topic: 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7DABCC-A83A-44DB-86A8-605481444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35902" y="6369110"/>
            <a:ext cx="2743200" cy="365125"/>
          </a:xfrm>
        </p:spPr>
        <p:txBody>
          <a:bodyPr/>
          <a:lstStyle/>
          <a:p>
            <a:fld id="{71BACD8B-1E8C-4DEC-9605-C90F6A841DF3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89452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step is more accurate </a:t>
            </a:r>
            <a:br>
              <a:rPr lang="en-US" dirty="0"/>
            </a:br>
            <a:r>
              <a:rPr lang="en-US" dirty="0"/>
              <a:t>than FD, but…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1D90E9-7FBE-42DA-A5A9-7CAAE9A48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9246" cy="4351338"/>
          </a:xfrm>
        </p:spPr>
        <p:txBody>
          <a:bodyPr/>
          <a:lstStyle/>
          <a:p>
            <a:r>
              <a:rPr lang="en-US" dirty="0"/>
              <a:t>Treats your models as a gray-box (might require code modification)</a:t>
            </a:r>
          </a:p>
          <a:p>
            <a:r>
              <a:rPr lang="en-US" dirty="0"/>
              <a:t>Even more expensive</a:t>
            </a:r>
          </a:p>
          <a:p>
            <a:r>
              <a:rPr lang="en-US" dirty="0"/>
              <a:t>Some functions are tricky…</a:t>
            </a:r>
          </a:p>
          <a:p>
            <a:pPr lvl="1"/>
            <a:r>
              <a:rPr lang="en-US" dirty="0"/>
              <a:t>min(), max(), abs() can cause issues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2D184D-794C-442F-82B9-4A3D01CD6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95" y="5386510"/>
            <a:ext cx="6162675" cy="12573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CDCE076D-634F-ED4A-8BE8-B2A5DC03120C}"/>
              </a:ext>
            </a:extLst>
          </p:cNvPr>
          <p:cNvGrpSpPr/>
          <p:nvPr/>
        </p:nvGrpSpPr>
        <p:grpSpPr>
          <a:xfrm>
            <a:off x="6322650" y="1594982"/>
            <a:ext cx="5522742" cy="4589998"/>
            <a:chOff x="6322650" y="1594982"/>
            <a:chExt cx="5522742" cy="4589998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76691A2-A3C4-F249-89FE-675BEFC20348}"/>
                </a:ext>
              </a:extLst>
            </p:cNvPr>
            <p:cNvGrpSpPr/>
            <p:nvPr/>
          </p:nvGrpSpPr>
          <p:grpSpPr>
            <a:xfrm>
              <a:off x="7163914" y="1594982"/>
              <a:ext cx="3845674" cy="4589998"/>
              <a:chOff x="5497874" y="76613"/>
              <a:chExt cx="3845674" cy="4589998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C4F53BDB-E470-AE42-9C00-35AE52CD5D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97874" y="76613"/>
                <a:ext cx="3845674" cy="4589998"/>
              </a:xfrm>
              <a:prstGeom prst="rect">
                <a:avLst/>
              </a:prstGeom>
            </p:spPr>
          </p:pic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532BFA4-A425-464A-ACF4-2F8BABB21C3C}"/>
                  </a:ext>
                </a:extLst>
              </p:cNvPr>
              <p:cNvSpPr/>
              <p:nvPr/>
            </p:nvSpPr>
            <p:spPr>
              <a:xfrm>
                <a:off x="5613991" y="755908"/>
                <a:ext cx="2766646" cy="3493478"/>
              </a:xfrm>
              <a:prstGeom prst="rect">
                <a:avLst/>
              </a:prstGeom>
              <a:solidFill>
                <a:schemeClr val="tx1">
                  <a:alpha val="66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4312200-B007-9A40-BAC0-91CAB8074979}"/>
                </a:ext>
              </a:extLst>
            </p:cNvPr>
            <p:cNvGrpSpPr/>
            <p:nvPr/>
          </p:nvGrpSpPr>
          <p:grpSpPr>
            <a:xfrm>
              <a:off x="6322650" y="1825625"/>
              <a:ext cx="548640" cy="298572"/>
              <a:chOff x="6322650" y="1825625"/>
              <a:chExt cx="548640" cy="298572"/>
            </a:xfrm>
          </p:grpSpPr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DB12401F-BDEF-574A-881A-88E177629A54}"/>
                  </a:ext>
                </a:extLst>
              </p:cNvPr>
              <p:cNvCxnSpPr/>
              <p:nvPr/>
            </p:nvCxnSpPr>
            <p:spPr>
              <a:xfrm>
                <a:off x="6322650" y="1825625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CE8C8BCA-0C48-1F44-80E6-6F971764C9FC}"/>
                  </a:ext>
                </a:extLst>
              </p:cNvPr>
              <p:cNvCxnSpPr/>
              <p:nvPr/>
            </p:nvCxnSpPr>
            <p:spPr>
              <a:xfrm>
                <a:off x="6322650" y="1971797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7D4825C3-4BFE-054D-8F0E-786EEDFDBB75}"/>
                  </a:ext>
                </a:extLst>
              </p:cNvPr>
              <p:cNvCxnSpPr/>
              <p:nvPr/>
            </p:nvCxnSpPr>
            <p:spPr>
              <a:xfrm>
                <a:off x="6322650" y="2124197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C6A30A2-B83D-2246-AE66-4BB4BE0CB02D}"/>
                </a:ext>
              </a:extLst>
            </p:cNvPr>
            <p:cNvGrpSpPr/>
            <p:nvPr/>
          </p:nvGrpSpPr>
          <p:grpSpPr>
            <a:xfrm>
              <a:off x="11296752" y="5087938"/>
              <a:ext cx="548640" cy="298572"/>
              <a:chOff x="6322650" y="1825625"/>
              <a:chExt cx="548640" cy="298572"/>
            </a:xfrm>
          </p:grpSpPr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3704A586-73C7-0140-B451-CF7DB02D33B4}"/>
                  </a:ext>
                </a:extLst>
              </p:cNvPr>
              <p:cNvCxnSpPr/>
              <p:nvPr/>
            </p:nvCxnSpPr>
            <p:spPr>
              <a:xfrm>
                <a:off x="6322650" y="1825625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44A386AA-FE96-C24D-940F-1EC9F475B49B}"/>
                  </a:ext>
                </a:extLst>
              </p:cNvPr>
              <p:cNvCxnSpPr/>
              <p:nvPr/>
            </p:nvCxnSpPr>
            <p:spPr>
              <a:xfrm>
                <a:off x="6322650" y="1971797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88806D2D-8E9F-D54E-9522-254E2521B4F7}"/>
                  </a:ext>
                </a:extLst>
              </p:cNvPr>
              <p:cNvCxnSpPr/>
              <p:nvPr/>
            </p:nvCxnSpPr>
            <p:spPr>
              <a:xfrm>
                <a:off x="6322650" y="2124197"/>
                <a:ext cx="548640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79B190-3298-4B09-9C2E-79996502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87</a:t>
            </a:fld>
            <a:endParaRPr lang="en-US"/>
          </a:p>
        </p:txBody>
      </p:sp>
      <p:sp>
        <p:nvSpPr>
          <p:cNvPr id="30" name="[Martins et al., ACM TOMS, 2003]">
            <a:hlinkClick r:id="rId5"/>
            <a:extLst>
              <a:ext uri="{FF2B5EF4-FFF2-40B4-BE49-F238E27FC236}">
                <a16:creationId xmlns:a16="http://schemas.microsoft.com/office/drawing/2014/main" id="{349A6965-25B7-400B-BC17-253F4E00131A}"/>
              </a:ext>
            </a:extLst>
          </p:cNvPr>
          <p:cNvSpPr txBox="1"/>
          <p:nvPr/>
        </p:nvSpPr>
        <p:spPr>
          <a:xfrm>
            <a:off x="6530530" y="5890753"/>
            <a:ext cx="4160139" cy="379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algn="r" defTabSz="410751">
              <a:defRPr sz="2400">
                <a:solidFill>
                  <a:srgbClr val="2153A0"/>
                </a:solidFill>
              </a:defRPr>
            </a:pPr>
            <a:r>
              <a:rPr sz="2000" dirty="0"/>
              <a:t>[Martins et al., </a:t>
            </a:r>
            <a:r>
              <a:rPr sz="2000" i="1" dirty="0"/>
              <a:t>ACM TOMS,</a:t>
            </a:r>
            <a:r>
              <a:rPr sz="2000" dirty="0"/>
              <a:t> 2003]</a:t>
            </a:r>
          </a:p>
        </p:txBody>
      </p:sp>
    </p:spTree>
    <p:extLst>
      <p:ext uri="{BB962C8B-B14F-4D97-AF65-F5344CB8AC3E}">
        <p14:creationId xmlns:p14="http://schemas.microsoft.com/office/powerpoint/2010/main" val="211601813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derivatives are both </a:t>
            </a:r>
            <a:br>
              <a:rPr lang="en-US" dirty="0"/>
            </a:br>
            <a:r>
              <a:rPr lang="en-US" dirty="0"/>
              <a:t>fast and accurate!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4F53BDB-E470-AE42-9C00-35AE52CD5D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032" y="1588063"/>
            <a:ext cx="3845674" cy="45899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6DF678-38C9-A441-820D-17B8DF274B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903" y="3091018"/>
            <a:ext cx="3822700" cy="12065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A7915E-FBFF-46F7-95F5-196F02BA6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20608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models with coupling?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017596-9CF7-EC43-B31F-4E6537E59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461" y="1573457"/>
            <a:ext cx="4235939" cy="489780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F41A00-4C27-431D-8D8A-342A045A3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740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as_span_sweep_chord_7x71.mp4" descr="oas_span_sweep_chord_7x71.mp4">
            <a:extLst>
              <a:ext uri="{FF2B5EF4-FFF2-40B4-BE49-F238E27FC236}">
                <a16:creationId xmlns:a16="http://schemas.microsoft.com/office/drawing/2014/main" id="{9C657884-B8DF-41C3-B70E-F68624AE96EE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096000" y="1568441"/>
            <a:ext cx="6096000" cy="406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OpenMDAO is a reasonable choice for a wide array of MDAO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17B-6CD8-426F-9EAF-EF92E912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1392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High-fidelity aeropropulsive optimization with RANS and CEA</a:t>
            </a:r>
          </a:p>
          <a:p>
            <a:r>
              <a:rPr lang="en-US" sz="3200" dirty="0"/>
              <a:t>Medium-fidelity aerostructural optimization (VLM/beam)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F5C007-23D6-4F60-968F-039667B37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76B22A-5BF0-4CD9-B49B-C4D2EAFA4E52}"/>
              </a:ext>
            </a:extLst>
          </p:cNvPr>
          <p:cNvSpPr/>
          <p:nvPr/>
        </p:nvSpPr>
        <p:spPr>
          <a:xfrm>
            <a:off x="7104054" y="5769681"/>
            <a:ext cx="40798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  <a:hlinkClick r:id="rId5"/>
              </a:rPr>
              <a:t>Chauhan and Martins, SMO 2019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231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differentiate through this convergence loop?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017596-9CF7-EC43-B31F-4E6537E59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461" y="1573457"/>
            <a:ext cx="4235939" cy="4897804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387F5131-F0A3-1849-AF87-D7CE5DE04433}"/>
              </a:ext>
            </a:extLst>
          </p:cNvPr>
          <p:cNvSpPr/>
          <p:nvPr/>
        </p:nvSpPr>
        <p:spPr>
          <a:xfrm>
            <a:off x="3938953" y="2227385"/>
            <a:ext cx="2907324" cy="2778368"/>
          </a:xfrm>
          <a:prstGeom prst="ellipse">
            <a:avLst/>
          </a:prstGeom>
          <a:solidFill>
            <a:schemeClr val="accent4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7AC5EB-D7D1-4047-9D14-BB6DC58CDE6E}"/>
              </a:ext>
            </a:extLst>
          </p:cNvPr>
          <p:cNvSpPr txBox="1"/>
          <p:nvPr/>
        </p:nvSpPr>
        <p:spPr>
          <a:xfrm>
            <a:off x="7032874" y="1922585"/>
            <a:ext cx="5027402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We’ll need a nonlinear </a:t>
            </a:r>
            <a:br>
              <a:rPr lang="en-US" sz="2500" dirty="0"/>
            </a:br>
            <a:r>
              <a:rPr lang="en-US" sz="2500" dirty="0"/>
              <a:t>solver to converge this coupling. </a:t>
            </a:r>
          </a:p>
          <a:p>
            <a:br>
              <a:rPr lang="en-US" sz="2500" dirty="0"/>
            </a:br>
            <a:r>
              <a:rPr lang="en-US" sz="2500" dirty="0"/>
              <a:t>The solver loop changes the way you </a:t>
            </a:r>
            <a:br>
              <a:rPr lang="en-US" sz="2500" dirty="0"/>
            </a:br>
            <a:r>
              <a:rPr lang="en-US" sz="2500" dirty="0"/>
              <a:t>compute analytic derivatives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8FC590-ACC6-425B-A99C-42B04922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1533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Manually computing analytic derivatives for coupled models takes a lot of work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62B8D3-6AA0-9349-95E7-C806CE3EF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233463"/>
            <a:ext cx="8382000" cy="15384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017596-9CF7-EC43-B31F-4E6537E599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38" y="1416903"/>
            <a:ext cx="4235939" cy="489780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8244E6-0A39-4B56-B229-2060469DC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0817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compute these extra terms?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62B8D3-6AA0-9349-95E7-C806CE3EF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233463"/>
            <a:ext cx="8382000" cy="15384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017596-9CF7-EC43-B31F-4E6537E599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38" y="1416903"/>
            <a:ext cx="4235939" cy="48978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E7784E-4863-7D47-8799-E05A02643A6B}"/>
              </a:ext>
            </a:extLst>
          </p:cNvPr>
          <p:cNvSpPr txBox="1"/>
          <p:nvPr/>
        </p:nvSpPr>
        <p:spPr>
          <a:xfrm>
            <a:off x="7523283" y="5551303"/>
            <a:ext cx="41444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rgbClr val="FF0000"/>
                </a:solidFill>
              </a:rPr>
              <a:t>These terms will be </a:t>
            </a:r>
            <a:br>
              <a:rPr lang="en-US" sz="3000" dirty="0">
                <a:solidFill>
                  <a:srgbClr val="FF0000"/>
                </a:solidFill>
              </a:rPr>
            </a:br>
            <a:r>
              <a:rPr lang="en-US" sz="3000" dirty="0">
                <a:solidFill>
                  <a:srgbClr val="FF0000"/>
                </a:solidFill>
              </a:rPr>
              <a:t>computed using adjoints!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3759D-FEC2-F142-A4BA-169E2ABAE200}"/>
              </a:ext>
            </a:extLst>
          </p:cNvPr>
          <p:cNvCxnSpPr>
            <a:cxnSpLocks/>
            <a:stCxn id="9" idx="0"/>
            <a:endCxn id="3" idx="2"/>
          </p:cNvCxnSpPr>
          <p:nvPr/>
        </p:nvCxnSpPr>
        <p:spPr>
          <a:xfrm flipV="1">
            <a:off x="9595485" y="4548555"/>
            <a:ext cx="0" cy="10027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F22EC7-9B10-3E49-A653-97719BACBB2F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flipV="1">
            <a:off x="9595485" y="4548554"/>
            <a:ext cx="2086708" cy="10027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68BB90E4-D669-BA44-BD86-9C934AF6ACE2}"/>
              </a:ext>
            </a:extLst>
          </p:cNvPr>
          <p:cNvSpPr/>
          <p:nvPr/>
        </p:nvSpPr>
        <p:spPr>
          <a:xfrm>
            <a:off x="9191185" y="3423138"/>
            <a:ext cx="808600" cy="1125417"/>
          </a:xfrm>
          <a:prstGeom prst="rect">
            <a:avLst/>
          </a:prstGeom>
          <a:solidFill>
            <a:srgbClr val="FF0000">
              <a:alpha val="3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EF149C-5228-9D4F-B345-4D2633D38F1E}"/>
              </a:ext>
            </a:extLst>
          </p:cNvPr>
          <p:cNvSpPr/>
          <p:nvPr/>
        </p:nvSpPr>
        <p:spPr>
          <a:xfrm>
            <a:off x="11277893" y="3423137"/>
            <a:ext cx="808600" cy="1125417"/>
          </a:xfrm>
          <a:prstGeom prst="rect">
            <a:avLst/>
          </a:prstGeom>
          <a:solidFill>
            <a:srgbClr val="FF0000">
              <a:alpha val="3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82E44-7C6E-4649-B9BF-7AB288720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37569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97001"/>
          </a:xfrm>
        </p:spPr>
        <p:txBody>
          <a:bodyPr>
            <a:normAutofit/>
          </a:bodyPr>
          <a:lstStyle/>
          <a:p>
            <a:r>
              <a:rPr lang="en-US" dirty="0"/>
              <a:t>When models get really big … </a:t>
            </a:r>
            <a:br>
              <a:rPr lang="en-US" dirty="0"/>
            </a:br>
            <a:r>
              <a:rPr lang="en-US" dirty="0"/>
              <a:t>have fun!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EED5B8-93DC-3543-93EF-927E705CD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240" y="1488097"/>
            <a:ext cx="6299200" cy="5029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B04963A6-E5AA-1B4C-BCDD-28935E802766}"/>
              </a:ext>
            </a:extLst>
          </p:cNvPr>
          <p:cNvGrpSpPr/>
          <p:nvPr/>
        </p:nvGrpSpPr>
        <p:grpSpPr>
          <a:xfrm>
            <a:off x="8077731" y="2351392"/>
            <a:ext cx="2159305" cy="1168400"/>
            <a:chOff x="7231480" y="2834297"/>
            <a:chExt cx="2159305" cy="11684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0760AA7-F6E5-BB48-8FDE-8289CEA15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1480" y="2834297"/>
              <a:ext cx="762000" cy="1168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F38587-A08C-DD45-A98D-460F932FEB2C}"/>
                </a:ext>
              </a:extLst>
            </p:cNvPr>
            <p:cNvSpPr txBox="1"/>
            <p:nvPr/>
          </p:nvSpPr>
          <p:spPr>
            <a:xfrm>
              <a:off x="8124092" y="3064554"/>
              <a:ext cx="126669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= ???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FC23127-3445-4C48-81DF-46EA19FF51E6}"/>
              </a:ext>
            </a:extLst>
          </p:cNvPr>
          <p:cNvSpPr txBox="1"/>
          <p:nvPr/>
        </p:nvSpPr>
        <p:spPr>
          <a:xfrm>
            <a:off x="7723702" y="4434625"/>
            <a:ext cx="39458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Lets be honest, this just </a:t>
            </a:r>
            <a:br>
              <a:rPr lang="en-US" sz="3000" dirty="0"/>
            </a:br>
            <a:r>
              <a:rPr lang="en-US" sz="3000" dirty="0"/>
              <a:t>isn’t going to happen!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DAF124-0353-4D8D-BF64-8CC9A4512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8016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608"/>
            <a:ext cx="10515600" cy="1395490"/>
          </a:xfrm>
        </p:spPr>
        <p:txBody>
          <a:bodyPr/>
          <a:lstStyle/>
          <a:p>
            <a:r>
              <a:rPr lang="en-US" dirty="0" err="1"/>
              <a:t>OpenMDAO</a:t>
            </a:r>
            <a:r>
              <a:rPr lang="en-US" dirty="0"/>
              <a:t> can compute these total derivatives for you, automatically!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EED5B8-93DC-3543-93EF-927E705CD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240" y="1488097"/>
            <a:ext cx="6299200" cy="5029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B04963A6-E5AA-1B4C-BCDD-28935E802766}"/>
              </a:ext>
            </a:extLst>
          </p:cNvPr>
          <p:cNvGrpSpPr/>
          <p:nvPr/>
        </p:nvGrpSpPr>
        <p:grpSpPr>
          <a:xfrm>
            <a:off x="7184440" y="2351392"/>
            <a:ext cx="5066703" cy="1168400"/>
            <a:chOff x="7231480" y="2834297"/>
            <a:chExt cx="5066703" cy="11684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0760AA7-F6E5-BB48-8FDE-8289CEA15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1480" y="2834297"/>
              <a:ext cx="762000" cy="11684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F38587-A08C-DD45-A98D-460F932FEB2C}"/>
                </a:ext>
              </a:extLst>
            </p:cNvPr>
            <p:cNvSpPr txBox="1"/>
            <p:nvPr/>
          </p:nvSpPr>
          <p:spPr>
            <a:xfrm>
              <a:off x="8124092" y="3064554"/>
              <a:ext cx="417409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= [ask </a:t>
              </a:r>
              <a:r>
                <a:rPr lang="en-US" sz="4000" dirty="0" err="1"/>
                <a:t>OpenMDAO</a:t>
              </a:r>
              <a:r>
                <a:rPr lang="en-US" sz="4000" dirty="0"/>
                <a:t>]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FC23127-3445-4C48-81DF-46EA19FF51E6}"/>
              </a:ext>
            </a:extLst>
          </p:cNvPr>
          <p:cNvSpPr txBox="1"/>
          <p:nvPr/>
        </p:nvSpPr>
        <p:spPr>
          <a:xfrm>
            <a:off x="7565440" y="4826401"/>
            <a:ext cx="468128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For a deep dive on the math:</a:t>
            </a:r>
            <a:br>
              <a:rPr lang="en-US" sz="3000" dirty="0"/>
            </a:br>
            <a:endParaRPr lang="en-US" sz="3000" dirty="0"/>
          </a:p>
          <a:p>
            <a:r>
              <a:rPr lang="en-US" sz="3000" dirty="0"/>
              <a:t>[Martins and Hwang 2013]</a:t>
            </a:r>
          </a:p>
          <a:p>
            <a:r>
              <a:rPr lang="en-US" sz="3000" dirty="0"/>
              <a:t>[Hwang and Martins 2018]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C27683-0139-4730-BE1A-C5947F368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93545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OpenMDAO</a:t>
            </a:r>
            <a:r>
              <a:rPr lang="en-US" dirty="0"/>
              <a:t> splits total derivative computation into two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DD3D94-1C75-C94E-ACDA-38D9F1D5E4E5}"/>
              </a:ext>
            </a:extLst>
          </p:cNvPr>
          <p:cNvSpPr txBox="1"/>
          <p:nvPr/>
        </p:nvSpPr>
        <p:spPr>
          <a:xfrm>
            <a:off x="5252828" y="2365275"/>
            <a:ext cx="5819029" cy="2831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3000" dirty="0"/>
              <a:t>Computing the partial derivatives </a:t>
            </a:r>
            <a:br>
              <a:rPr lang="en-US" sz="3000" dirty="0"/>
            </a:br>
            <a:r>
              <a:rPr lang="en-US" sz="3000" dirty="0"/>
              <a:t>for each component </a:t>
            </a:r>
          </a:p>
          <a:p>
            <a:pPr lvl="1"/>
            <a:endParaRPr lang="en-US" sz="3000" dirty="0"/>
          </a:p>
          <a:p>
            <a:pPr marL="342900" indent="-342900">
              <a:buAutoNum type="arabicParenR"/>
            </a:pPr>
            <a:r>
              <a:rPr lang="en-US" sz="3000" dirty="0"/>
              <a:t>Solving a linear system for </a:t>
            </a:r>
            <a:br>
              <a:rPr lang="en-US" sz="3000" dirty="0"/>
            </a:br>
            <a:r>
              <a:rPr lang="en-US" sz="3000" dirty="0"/>
              <a:t>total derivatives</a:t>
            </a:r>
            <a:br>
              <a:rPr lang="en-US" sz="2800" dirty="0"/>
            </a:br>
            <a:r>
              <a:rPr lang="en-US" sz="2800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5FA8CE-C2FA-0741-9609-AFCF46B74F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46" y="1596903"/>
            <a:ext cx="4235939" cy="489780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01B31F-CE23-4BE9-AB03-654C19504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57199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OpenMDAO</a:t>
            </a:r>
            <a:r>
              <a:rPr lang="en-US" dirty="0"/>
              <a:t> splits total derivative computation into two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DD3D94-1C75-C94E-ACDA-38D9F1D5E4E5}"/>
              </a:ext>
            </a:extLst>
          </p:cNvPr>
          <p:cNvSpPr txBox="1"/>
          <p:nvPr/>
        </p:nvSpPr>
        <p:spPr>
          <a:xfrm>
            <a:off x="5124039" y="1785726"/>
            <a:ext cx="662139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2800" b="1" dirty="0"/>
              <a:t>Computing the partial derivatives </a:t>
            </a:r>
            <a:br>
              <a:rPr lang="en-US" sz="2800" b="1" dirty="0"/>
            </a:br>
            <a:r>
              <a:rPr lang="en-US" sz="2800" b="1" dirty="0"/>
              <a:t>for each component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Numerical approach: FD/CS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Analytic approach: </a:t>
            </a:r>
            <a:br>
              <a:rPr lang="en-US" sz="2800" dirty="0"/>
            </a:br>
            <a:r>
              <a:rPr lang="en-US" sz="2800" dirty="0"/>
              <a:t>hand </a:t>
            </a:r>
            <a:r>
              <a:rPr lang="en-US" sz="2800"/>
              <a:t>derivation or algorithmic differentiation</a:t>
            </a:r>
            <a:endParaRPr lang="en-US" sz="28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Mix </a:t>
            </a:r>
            <a:r>
              <a:rPr lang="en-US" sz="2800"/>
              <a:t>and match </a:t>
            </a:r>
            <a:r>
              <a:rPr lang="en-US" sz="2800" dirty="0"/>
              <a:t>numerical and analytic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You are responsible for this step, </a:t>
            </a:r>
            <a:br>
              <a:rPr lang="en-US" sz="2800" dirty="0"/>
            </a:br>
            <a:r>
              <a:rPr lang="en-US" sz="2800" dirty="0"/>
              <a:t>but </a:t>
            </a:r>
            <a:r>
              <a:rPr lang="en-US" sz="2800" dirty="0" err="1"/>
              <a:t>OpenMDAO</a:t>
            </a:r>
            <a:r>
              <a:rPr lang="en-US" sz="2800" dirty="0"/>
              <a:t> can help you a bit</a:t>
            </a:r>
          </a:p>
          <a:p>
            <a:pPr lvl="1"/>
            <a:endParaRPr 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5FA8CE-C2FA-0741-9609-AFCF46B74F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46" y="1596903"/>
            <a:ext cx="4235939" cy="489780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89E2986-3822-7B48-ACF0-0725FCFB5004}"/>
              </a:ext>
            </a:extLst>
          </p:cNvPr>
          <p:cNvCxnSpPr>
            <a:cxnSpLocks/>
          </p:cNvCxnSpPr>
          <p:nvPr/>
        </p:nvCxnSpPr>
        <p:spPr>
          <a:xfrm flipH="1">
            <a:off x="2305318" y="2264229"/>
            <a:ext cx="2818721" cy="18054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58C8679-5D79-B345-8E82-08AB40793421}"/>
              </a:ext>
            </a:extLst>
          </p:cNvPr>
          <p:cNvCxnSpPr>
            <a:cxnSpLocks/>
          </p:cNvCxnSpPr>
          <p:nvPr/>
        </p:nvCxnSpPr>
        <p:spPr>
          <a:xfrm flipH="1">
            <a:off x="1326524" y="2264229"/>
            <a:ext cx="3797516" cy="6721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C9201D2-676D-8647-AE9D-2B0B7640813A}"/>
              </a:ext>
            </a:extLst>
          </p:cNvPr>
          <p:cNvCxnSpPr>
            <a:cxnSpLocks/>
          </p:cNvCxnSpPr>
          <p:nvPr/>
        </p:nvCxnSpPr>
        <p:spPr>
          <a:xfrm flipH="1">
            <a:off x="3258355" y="2264229"/>
            <a:ext cx="1865684" cy="30609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95AE00-155B-4D54-B5A6-8C4B82C4A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21470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OpenMDAO</a:t>
            </a:r>
            <a:r>
              <a:rPr lang="en-US" dirty="0"/>
              <a:t> splits total derivative computation into two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DD3D94-1C75-C94E-ACDA-38D9F1D5E4E5}"/>
              </a:ext>
            </a:extLst>
          </p:cNvPr>
          <p:cNvSpPr txBox="1"/>
          <p:nvPr/>
        </p:nvSpPr>
        <p:spPr>
          <a:xfrm>
            <a:off x="5124039" y="1785726"/>
            <a:ext cx="6753965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1) Computing the partial derivatives </a:t>
            </a:r>
            <a:br>
              <a:rPr lang="en-US" sz="2800" dirty="0"/>
            </a:br>
            <a:r>
              <a:rPr lang="en-US" sz="2800" dirty="0"/>
              <a:t>for each component </a:t>
            </a:r>
          </a:p>
          <a:p>
            <a:pPr lvl="1"/>
            <a:endParaRPr lang="en-US" sz="2800" dirty="0"/>
          </a:p>
          <a:p>
            <a:r>
              <a:rPr lang="en-US" sz="2800" b="1" dirty="0"/>
              <a:t>2) Solving a linear system for </a:t>
            </a:r>
            <a:br>
              <a:rPr lang="en-US" sz="2800" b="1" dirty="0"/>
            </a:br>
            <a:r>
              <a:rPr lang="en-US" sz="2800" b="1" dirty="0"/>
              <a:t>     total derivatives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 err="1"/>
              <a:t>OpenMDAO</a:t>
            </a:r>
            <a:r>
              <a:rPr lang="en-US" sz="2800" dirty="0"/>
              <a:t> does this automatically using a </a:t>
            </a:r>
            <a:br>
              <a:rPr lang="en-US" sz="2800" dirty="0"/>
            </a:br>
            <a:r>
              <a:rPr lang="en-US" sz="2800" dirty="0"/>
              <a:t>library of different linear solvers for different </a:t>
            </a:r>
            <a:br>
              <a:rPr lang="en-US" sz="2800" dirty="0"/>
            </a:br>
            <a:r>
              <a:rPr lang="en-US" sz="2800" dirty="0"/>
              <a:t>problems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5FA8CE-C2FA-0741-9609-AFCF46B74F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46" y="1596903"/>
            <a:ext cx="4235939" cy="4897804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F62F9A7-3869-D84E-9A01-E3288ACCD5ED}"/>
              </a:ext>
            </a:extLst>
          </p:cNvPr>
          <p:cNvCxnSpPr>
            <a:cxnSpLocks/>
          </p:cNvCxnSpPr>
          <p:nvPr/>
        </p:nvCxnSpPr>
        <p:spPr>
          <a:xfrm>
            <a:off x="1233537" y="2174240"/>
            <a:ext cx="0" cy="949960"/>
          </a:xfrm>
          <a:prstGeom prst="line">
            <a:avLst/>
          </a:prstGeom>
          <a:ln w="254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C8DA63-30D3-D641-9955-BC5DE36F6D51}"/>
              </a:ext>
            </a:extLst>
          </p:cNvPr>
          <p:cNvCxnSpPr>
            <a:cxnSpLocks/>
          </p:cNvCxnSpPr>
          <p:nvPr/>
        </p:nvCxnSpPr>
        <p:spPr>
          <a:xfrm flipH="1">
            <a:off x="2032000" y="4246880"/>
            <a:ext cx="1232747" cy="0"/>
          </a:xfrm>
          <a:prstGeom prst="line">
            <a:avLst/>
          </a:prstGeom>
          <a:ln w="254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8C771AC-A594-8F4A-8BF1-3CB3CBF9A239}"/>
              </a:ext>
            </a:extLst>
          </p:cNvPr>
          <p:cNvCxnSpPr>
            <a:cxnSpLocks/>
          </p:cNvCxnSpPr>
          <p:nvPr/>
        </p:nvCxnSpPr>
        <p:spPr>
          <a:xfrm flipH="1">
            <a:off x="1110827" y="3124200"/>
            <a:ext cx="1171786" cy="0"/>
          </a:xfrm>
          <a:prstGeom prst="line">
            <a:avLst/>
          </a:prstGeom>
          <a:ln w="254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10158D-1B33-C144-92B9-A9AD86E12D87}"/>
              </a:ext>
            </a:extLst>
          </p:cNvPr>
          <p:cNvCxnSpPr>
            <a:cxnSpLocks/>
          </p:cNvCxnSpPr>
          <p:nvPr/>
        </p:nvCxnSpPr>
        <p:spPr>
          <a:xfrm>
            <a:off x="2158757" y="3110654"/>
            <a:ext cx="0" cy="1136226"/>
          </a:xfrm>
          <a:prstGeom prst="line">
            <a:avLst/>
          </a:prstGeom>
          <a:ln w="254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034CE6E-14AF-8E4A-89F7-029180CB5B48}"/>
              </a:ext>
            </a:extLst>
          </p:cNvPr>
          <p:cNvCxnSpPr>
            <a:cxnSpLocks/>
          </p:cNvCxnSpPr>
          <p:nvPr/>
        </p:nvCxnSpPr>
        <p:spPr>
          <a:xfrm>
            <a:off x="3137504" y="4240107"/>
            <a:ext cx="0" cy="1246293"/>
          </a:xfrm>
          <a:prstGeom prst="line">
            <a:avLst/>
          </a:prstGeom>
          <a:ln w="254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56C01E1-6F69-6548-B7E9-6375097A83BB}"/>
              </a:ext>
            </a:extLst>
          </p:cNvPr>
          <p:cNvCxnSpPr>
            <a:cxnSpLocks/>
          </p:cNvCxnSpPr>
          <p:nvPr/>
        </p:nvCxnSpPr>
        <p:spPr>
          <a:xfrm flipH="1">
            <a:off x="3007360" y="5483013"/>
            <a:ext cx="1112765" cy="10160"/>
          </a:xfrm>
          <a:prstGeom prst="line">
            <a:avLst/>
          </a:prstGeom>
          <a:ln w="254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C519250-AFFF-E24B-90A1-406B84B57DDB}"/>
              </a:ext>
            </a:extLst>
          </p:cNvPr>
          <p:cNvCxnSpPr>
            <a:cxnSpLocks/>
          </p:cNvCxnSpPr>
          <p:nvPr/>
        </p:nvCxnSpPr>
        <p:spPr>
          <a:xfrm flipH="1" flipV="1">
            <a:off x="1501699" y="2088996"/>
            <a:ext cx="3622340" cy="12489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4C49062-B2FE-AE4C-95E5-D5583512FE42}"/>
              </a:ext>
            </a:extLst>
          </p:cNvPr>
          <p:cNvCxnSpPr>
            <a:cxnSpLocks/>
          </p:cNvCxnSpPr>
          <p:nvPr/>
        </p:nvCxnSpPr>
        <p:spPr>
          <a:xfrm flipH="1">
            <a:off x="4304371" y="3337932"/>
            <a:ext cx="781975" cy="18882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58D1AF-CDC6-4F4A-92FC-C913AA977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85723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using </a:t>
            </a:r>
            <a:r>
              <a:rPr lang="en-US" dirty="0" err="1"/>
              <a:t>OpenMDAO’s</a:t>
            </a:r>
            <a:r>
              <a:rPr lang="en-US" dirty="0"/>
              <a:t> analytic derivative functionality you can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B6A5149-F183-49AF-B2A9-6FE04023B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6689"/>
            <a:ext cx="10515600" cy="4351338"/>
          </a:xfrm>
        </p:spPr>
        <p:txBody>
          <a:bodyPr/>
          <a:lstStyle/>
          <a:p>
            <a:r>
              <a:rPr lang="en-US" dirty="0"/>
              <a:t>Efficiently solve optimization problems with 1000’s of design variables or thousands of constraints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Get total derivatives across </a:t>
            </a:r>
            <a:r>
              <a:rPr lang="en-US"/>
              <a:t>a complicated </a:t>
            </a:r>
            <a:r>
              <a:rPr lang="en-US" dirty="0"/>
              <a:t>model, </a:t>
            </a:r>
            <a:br>
              <a:rPr lang="en-US" dirty="0"/>
            </a:br>
            <a:r>
              <a:rPr lang="en-US" dirty="0"/>
              <a:t>by providing only partial derivatives of each component</a:t>
            </a:r>
            <a:br>
              <a:rPr lang="en-US" dirty="0"/>
            </a:br>
            <a:endParaRPr lang="en-US" dirty="0"/>
          </a:p>
          <a:p>
            <a:r>
              <a:rPr lang="en-US" dirty="0"/>
              <a:t>Mix and match </a:t>
            </a:r>
            <a:r>
              <a:rPr lang="en-US"/>
              <a:t>different techniques </a:t>
            </a:r>
            <a:br>
              <a:rPr lang="en-US"/>
            </a:br>
            <a:r>
              <a:rPr lang="en-US"/>
              <a:t>for computing </a:t>
            </a:r>
            <a:r>
              <a:rPr lang="en-US" dirty="0"/>
              <a:t>partial derivatives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CC7812-9C9B-4567-B83D-CFB23EA64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5356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31B6-4AB7-4257-A7AC-2CEE7F81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of thumb for computing partials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B6A5149-F183-49AF-B2A9-6FE04023B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01746"/>
          </a:xfrm>
        </p:spPr>
        <p:txBody>
          <a:bodyPr>
            <a:normAutofit/>
          </a:bodyPr>
          <a:lstStyle/>
          <a:p>
            <a:r>
              <a:rPr lang="en-US" dirty="0"/>
              <a:t>Fine to start out with FD partials </a:t>
            </a:r>
            <a:br>
              <a:rPr lang="en-US" dirty="0"/>
            </a:br>
            <a:r>
              <a:rPr lang="en-US" dirty="0"/>
              <a:t>while getting your model set up! </a:t>
            </a:r>
            <a:br>
              <a:rPr lang="en-US" dirty="0"/>
            </a:br>
            <a:endParaRPr lang="en-US" dirty="0"/>
          </a:p>
          <a:p>
            <a:r>
              <a:rPr lang="en-US" dirty="0"/>
              <a:t>For cheap black-box codes: </a:t>
            </a:r>
          </a:p>
          <a:p>
            <a:pPr lvl="1"/>
            <a:r>
              <a:rPr lang="en-US" dirty="0"/>
              <a:t>FD </a:t>
            </a:r>
            <a:r>
              <a:rPr lang="en-US" i="1" dirty="0"/>
              <a:t>might</a:t>
            </a:r>
            <a:r>
              <a:rPr lang="en-US" dirty="0"/>
              <a:t> be ok for production runs</a:t>
            </a:r>
          </a:p>
          <a:p>
            <a:pPr lvl="1"/>
            <a:r>
              <a:rPr lang="en-US" dirty="0"/>
              <a:t>CS is better if you can do it! </a:t>
            </a:r>
            <a:br>
              <a:rPr lang="en-US" dirty="0"/>
            </a:br>
            <a:endParaRPr lang="en-US" dirty="0"/>
          </a:p>
          <a:p>
            <a:r>
              <a:rPr lang="en-US" dirty="0"/>
              <a:t>For “expensive” codes (anything with an internal solver): </a:t>
            </a:r>
          </a:p>
          <a:p>
            <a:pPr lvl="1"/>
            <a:r>
              <a:rPr lang="en-US" dirty="0"/>
              <a:t>Implement as </a:t>
            </a:r>
            <a:r>
              <a:rPr lang="en-US" dirty="0" err="1"/>
              <a:t>ImplicitComponent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(expose the states/residuals to </a:t>
            </a:r>
            <a:r>
              <a:rPr lang="en-US" dirty="0" err="1"/>
              <a:t>OpenMDAO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Can still FD the residual if you need to</a:t>
            </a:r>
          </a:p>
          <a:p>
            <a:pPr lvl="1"/>
            <a:r>
              <a:rPr lang="en-US" dirty="0"/>
              <a:t>Analytic derivatives typically cost a lot for these components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571D1B-70C0-484F-8C73-BBBD4E06D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ACD8B-1E8C-4DEC-9605-C90F6A841DF3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878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25793</TotalTime>
  <Words>4485</Words>
  <Application>Microsoft Office PowerPoint</Application>
  <PresentationFormat>Widescreen</PresentationFormat>
  <Paragraphs>895</Paragraphs>
  <Slides>136</Slides>
  <Notes>22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136</vt:i4>
      </vt:variant>
    </vt:vector>
  </HeadingPairs>
  <TitlesOfParts>
    <vt:vector size="146" baseType="lpstr">
      <vt:lpstr>Arial</vt:lpstr>
      <vt:lpstr>Calibri</vt:lpstr>
      <vt:lpstr>Cambria Math</vt:lpstr>
      <vt:lpstr>Courier New</vt:lpstr>
      <vt:lpstr>Helvetica</vt:lpstr>
      <vt:lpstr>Helvetica Light</vt:lpstr>
      <vt:lpstr>Helvetica Neue Light</vt:lpstr>
      <vt:lpstr>Lucida Console</vt:lpstr>
      <vt:lpstr>Lucida Grande</vt:lpstr>
      <vt:lpstr>Office Theme</vt:lpstr>
      <vt:lpstr>PowerPoint Presentation</vt:lpstr>
      <vt:lpstr>Acknowledgements</vt:lpstr>
      <vt:lpstr>Download these slides and tutorial scripts from GitHub</vt:lpstr>
      <vt:lpstr>The OpenMDAO and MAUD papers are worthwhile references</vt:lpstr>
      <vt:lpstr>Levels of expertise suggested to use OpenMDAO</vt:lpstr>
      <vt:lpstr>Levels of expertise suggested to use OpenMDAO like a pro</vt:lpstr>
      <vt:lpstr>OpenMDAO is an open-source framework for efficient MDAO</vt:lpstr>
      <vt:lpstr>OpenMDAO is a reasonable choice for a wide array of MDAO problems</vt:lpstr>
      <vt:lpstr>OpenMDAO is a reasonable choice for a wide array of MDAO problems</vt:lpstr>
      <vt:lpstr>OpenMDAO is a reasonable choice for a wide array of MDAO problems</vt:lpstr>
      <vt:lpstr>OpenMDAO is a reasonable choice for a wide array of MDAO problems</vt:lpstr>
      <vt:lpstr>OpenMDAO is a reasonable choice for a wide array of MDAO problems</vt:lpstr>
      <vt:lpstr>Goals for today</vt:lpstr>
      <vt:lpstr>Brief introduction to optimization terms</vt:lpstr>
      <vt:lpstr>PowerPoint Presentation</vt:lpstr>
      <vt:lpstr>PowerPoint Presentation</vt:lpstr>
      <vt:lpstr>Gradient-based methods take  a more direct path to the optimum</vt:lpstr>
      <vt:lpstr>Gradient-based optimization is the only hope  for large numbers of design variables</vt:lpstr>
      <vt:lpstr>Methods for computing derivatives</vt:lpstr>
      <vt:lpstr>Overview of today’s activities</vt:lpstr>
      <vt:lpstr>OpenMDAO intro and Basics</vt:lpstr>
      <vt:lpstr>OpenMDAO has nice features</vt:lpstr>
      <vt:lpstr>OpenMDAO has nice features</vt:lpstr>
      <vt:lpstr>OpenMDAO has nice features</vt:lpstr>
      <vt:lpstr>OpenMDAO has nice features</vt:lpstr>
      <vt:lpstr>OpenMDAO has advanced numerical methods</vt:lpstr>
      <vt:lpstr>OpenMDAO has advanced numerical methods</vt:lpstr>
      <vt:lpstr>OpenMDAO has advanced numerical methods</vt:lpstr>
      <vt:lpstr>OpenMDAO problem hierarchy</vt:lpstr>
      <vt:lpstr>PowerPoint Presentation</vt:lpstr>
      <vt:lpstr>OpenMDAO problem hierarchy</vt:lpstr>
      <vt:lpstr>PowerPoint Presentation</vt:lpstr>
      <vt:lpstr>PowerPoint Presentation</vt:lpstr>
      <vt:lpstr>ExplicitComponent class</vt:lpstr>
      <vt:lpstr>ExplicitComponent example</vt:lpstr>
      <vt:lpstr>ExplicitComponent example</vt:lpstr>
      <vt:lpstr>ExplicitComponent example</vt:lpstr>
      <vt:lpstr>ExplicitComponent example</vt:lpstr>
      <vt:lpstr>ExplicitComponent example</vt:lpstr>
      <vt:lpstr>ExplicitComponent example</vt:lpstr>
      <vt:lpstr>IndepVarComp example</vt:lpstr>
      <vt:lpstr>Groups: organizing components</vt:lpstr>
      <vt:lpstr>Grouping components</vt:lpstr>
      <vt:lpstr>Grouping components</vt:lpstr>
      <vt:lpstr>Grouping components</vt:lpstr>
      <vt:lpstr>Grouping components</vt:lpstr>
      <vt:lpstr>Grouping components</vt:lpstr>
      <vt:lpstr>Grouping components</vt:lpstr>
      <vt:lpstr>Grouping components</vt:lpstr>
      <vt:lpstr>Another way to connect…</vt:lpstr>
      <vt:lpstr>What does variable promotion do?</vt:lpstr>
      <vt:lpstr>What does variable promotion do?</vt:lpstr>
      <vt:lpstr>What does variable promotion do?</vt:lpstr>
      <vt:lpstr>What does variable promotion do?</vt:lpstr>
      <vt:lpstr>What does variable promotion do?</vt:lpstr>
      <vt:lpstr>Lab 0: Implementing simple explicit calculations (Breguet Range)</vt:lpstr>
      <vt:lpstr>Lab 0.a: Install</vt:lpstr>
      <vt:lpstr>Lab 0.b: Aircraft Range</vt:lpstr>
      <vt:lpstr>Lab 0.b: Aircraft Range</vt:lpstr>
      <vt:lpstr>Lab 0.b: Aircraft Range</vt:lpstr>
      <vt:lpstr>Lab 0.b: The n2 is your best friend!</vt:lpstr>
      <vt:lpstr>Lab 0.b: Aircraft Range</vt:lpstr>
      <vt:lpstr>Lab 0 summary:</vt:lpstr>
      <vt:lpstr>Using solvers with implicit models</vt:lpstr>
      <vt:lpstr>OpenMDAO Nonlinear Solvers</vt:lpstr>
      <vt:lpstr>Check out the docs for more info!</vt:lpstr>
      <vt:lpstr>Check out the docs for more info!</vt:lpstr>
      <vt:lpstr>Nonlinear Block Gauss-Seidel (Deriv Free)</vt:lpstr>
      <vt:lpstr>Nonlinear Block Gauss-Seidel</vt:lpstr>
      <vt:lpstr>Nonlinear Block Gauss-Seidel</vt:lpstr>
      <vt:lpstr>Nonlinear Block Gauss-Seidel</vt:lpstr>
      <vt:lpstr>Nonlinear Block Gauss-Seidel</vt:lpstr>
      <vt:lpstr>Nonlinear Block Gauss-Seidel</vt:lpstr>
      <vt:lpstr>Newton’s Method is simple in one dimension (Requires derivs)</vt:lpstr>
      <vt:lpstr>Newton Solver for multiple dimensions is a bit more complex</vt:lpstr>
      <vt:lpstr>Newton Solver needs some partial derivatives! </vt:lpstr>
      <vt:lpstr>Partial Derivatives in OpenMDAO</vt:lpstr>
      <vt:lpstr>Lab # 1 : Aircraft Sizing</vt:lpstr>
      <vt:lpstr>Lab # 1 : Aircraft Sizing</vt:lpstr>
      <vt:lpstr>check_partials output</vt:lpstr>
      <vt:lpstr>Lab # 1 : Aircraft Sizing continued</vt:lpstr>
      <vt:lpstr>Optimization with and  without analytic derivatives</vt:lpstr>
      <vt:lpstr>Optimization</vt:lpstr>
      <vt:lpstr>Finite difference is easy</vt:lpstr>
      <vt:lpstr>Finite difference is easy, but…</vt:lpstr>
      <vt:lpstr>It’s not a good idea to finite difference across solvers</vt:lpstr>
      <vt:lpstr>Complex step is more accurate  than FD, but…</vt:lpstr>
      <vt:lpstr>Analytic derivatives are both  fast and accurate!</vt:lpstr>
      <vt:lpstr>What about models with coupling? </vt:lpstr>
      <vt:lpstr>How do you differentiate through this convergence loop? </vt:lpstr>
      <vt:lpstr>Manually computing analytic derivatives for coupled models takes a lot of work</vt:lpstr>
      <vt:lpstr>How do compute these extra terms? </vt:lpstr>
      <vt:lpstr>When models get really big …  have fun!</vt:lpstr>
      <vt:lpstr>OpenMDAO can compute these total derivatives for you, automatically!</vt:lpstr>
      <vt:lpstr>OpenMDAO splits total derivative computation into two steps</vt:lpstr>
      <vt:lpstr>OpenMDAO splits total derivative computation into two steps</vt:lpstr>
      <vt:lpstr>OpenMDAO splits total derivative computation into two steps</vt:lpstr>
      <vt:lpstr>By using OpenMDAO’s analytic derivative functionality you can</vt:lpstr>
      <vt:lpstr>Rules of thumb for computing partials</vt:lpstr>
      <vt:lpstr>Optimization</vt:lpstr>
      <vt:lpstr>Optimization</vt:lpstr>
      <vt:lpstr>Recording the optimization history</vt:lpstr>
      <vt:lpstr>Saving all the variables for the final optimized point</vt:lpstr>
      <vt:lpstr>Lab #2: Optimization of a cantilever beam</vt:lpstr>
      <vt:lpstr>Lab #2: Simple FEM in 5 steps!</vt:lpstr>
      <vt:lpstr>Lab #2: Pay close attention to step 4!</vt:lpstr>
      <vt:lpstr>Lab #2: Get to it!</vt:lpstr>
      <vt:lpstr>Wrapping external codes</vt:lpstr>
      <vt:lpstr>OpenMDAO has two file wrapper components in the standard library</vt:lpstr>
      <vt:lpstr>ExternalCodeComp</vt:lpstr>
      <vt:lpstr>ExternalCodeImplicitComp</vt:lpstr>
      <vt:lpstr>Lab #3: Beam optimization with file wrapped external codes</vt:lpstr>
      <vt:lpstr>Advanced Topics</vt:lpstr>
      <vt:lpstr>Model architecting</vt:lpstr>
      <vt:lpstr>Model architecting example</vt:lpstr>
      <vt:lpstr>Vectorization</vt:lpstr>
      <vt:lpstr>Vectorization</vt:lpstr>
      <vt:lpstr>Vectorization</vt:lpstr>
      <vt:lpstr>Implicit Components</vt:lpstr>
      <vt:lpstr>Getting system derivatives efficiently: automatic Jacobian coloring</vt:lpstr>
      <vt:lpstr>Getting system derivatives efficiently: automatic Jacobian coloring</vt:lpstr>
      <vt:lpstr>PowerPoint Presentation</vt:lpstr>
      <vt:lpstr>PowerPoint Presentation</vt:lpstr>
      <vt:lpstr>PowerPoint Presentation</vt:lpstr>
      <vt:lpstr>PowerPoint Presentation</vt:lpstr>
      <vt:lpstr>Debugging tools</vt:lpstr>
      <vt:lpstr>Connection viewer: openmdao view_connections &lt;file.py&gt;</vt:lpstr>
      <vt:lpstr>Speed and memory profiling: openmdao iprof &lt;file.py&gt;</vt:lpstr>
      <vt:lpstr>Call tracing: openmdao call_tree &lt;method&gt;</vt:lpstr>
      <vt:lpstr>Surrogate modeling</vt:lpstr>
      <vt:lpstr>Surrogate modeling</vt:lpstr>
      <vt:lpstr>Trajectory optimization: Dymos</vt:lpstr>
      <vt:lpstr>Propulsion optimization: PyCycle</vt:lpstr>
      <vt:lpstr>Recap of today’s activities</vt:lpstr>
      <vt:lpstr>Tusen takk!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Coupled aerostructural and spatial integration optimization</dc:title>
  <dc:creator>Ben</dc:creator>
  <cp:lastModifiedBy>John</cp:lastModifiedBy>
  <cp:revision>869</cp:revision>
  <dcterms:created xsi:type="dcterms:W3CDTF">2017-11-15T13:23:23Z</dcterms:created>
  <dcterms:modified xsi:type="dcterms:W3CDTF">2019-10-24T15:40:39Z</dcterms:modified>
</cp:coreProperties>
</file>